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sldIdLst>
    <p:sldId id="256" r:id="rId2"/>
    <p:sldId id="257" r:id="rId3"/>
    <p:sldId id="285" r:id="rId4"/>
    <p:sldId id="259" r:id="rId5"/>
    <p:sldId id="261" r:id="rId6"/>
    <p:sldId id="262" r:id="rId7"/>
    <p:sldId id="263" r:id="rId8"/>
    <p:sldId id="265" r:id="rId9"/>
    <p:sldId id="264" r:id="rId10"/>
    <p:sldId id="278" r:id="rId11"/>
    <p:sldId id="266" r:id="rId12"/>
    <p:sldId id="267" r:id="rId13"/>
    <p:sldId id="287" r:id="rId14"/>
    <p:sldId id="269" r:id="rId15"/>
    <p:sldId id="270" r:id="rId16"/>
    <p:sldId id="271" r:id="rId17"/>
    <p:sldId id="272" r:id="rId18"/>
    <p:sldId id="279" r:id="rId19"/>
    <p:sldId id="273" r:id="rId20"/>
    <p:sldId id="274" r:id="rId21"/>
    <p:sldId id="276" r:id="rId22"/>
    <p:sldId id="275" r:id="rId23"/>
    <p:sldId id="280" r:id="rId24"/>
    <p:sldId id="281" r:id="rId25"/>
    <p:sldId id="282" r:id="rId26"/>
    <p:sldId id="283" r:id="rId27"/>
    <p:sldId id="284"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0D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80" d="100"/>
          <a:sy n="80" d="100"/>
        </p:scale>
        <p:origin x="78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fr-FR"/>
              <a:t>Modifiez le style du titre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a:xfrm>
            <a:off x="2692397" y="5037663"/>
            <a:ext cx="5214635" cy="279400"/>
          </a:xfrm>
        </p:spPr>
        <p:txBody>
          <a:bodyPr/>
          <a:lstStyle/>
          <a:p>
            <a:endParaRPr lang="fr-FR"/>
          </a:p>
        </p:txBody>
      </p:sp>
      <p:sp>
        <p:nvSpPr>
          <p:cNvPr id="6" name="Slide Number Placeholder 5"/>
          <p:cNvSpPr>
            <a:spLocks noGrp="1"/>
          </p:cNvSpPr>
          <p:nvPr>
            <p:ph type="sldNum" sz="quarter" idx="12"/>
          </p:nvPr>
        </p:nvSpPr>
        <p:spPr>
          <a:xfrm>
            <a:off x="8956900" y="5037663"/>
            <a:ext cx="551167" cy="279400"/>
          </a:xfrm>
        </p:spPr>
        <p:txBody>
          <a:bodyPr/>
          <a:lstStyle/>
          <a:p>
            <a:fld id="{01F20DA9-AA62-4B25-922F-3FB246D96833}" type="slidenum">
              <a:rPr lang="fr-FR" smtClean="0"/>
              <a:t>‹N°›</a:t>
            </a:fld>
            <a:endParaRPr lang="fr-F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7689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618530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465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4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694061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308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fr-FR"/>
              <a:t>Modifiez le style du titre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635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0208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6183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3248289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fr-FR"/>
              <a:t>Modifiez le style du titre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C043A1C-6467-4587-8424-54B898C831D4}" type="datetimeFigureOut">
              <a:rPr lang="fr-FR" smtClean="0"/>
              <a:t>01/04/2021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1F20DA9-AA62-4B25-922F-3FB246D96833}" type="slidenum">
              <a:rPr lang="fr-FR" smtClean="0"/>
              <a:t>‹N°›</a:t>
            </a:fld>
            <a:endParaRPr lang="fr-F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771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2773881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C043A1C-6467-4587-8424-54B898C831D4}" type="datetimeFigureOut">
              <a:rPr lang="fr-FR" smtClean="0"/>
              <a:t>01/04/2021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01F20DA9-AA62-4B25-922F-3FB246D96833}" type="slidenum">
              <a:rPr lang="fr-FR" smtClean="0"/>
              <a:t>‹N°›</a:t>
            </a:fld>
            <a:endParaRPr lang="fr-F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14573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C043A1C-6467-4587-8424-54B898C831D4}" type="datetimeFigureOut">
              <a:rPr lang="fr-FR" smtClean="0"/>
              <a:t>01/04/2021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01F20DA9-AA62-4B25-922F-3FB246D96833}"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5650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043A1C-6467-4587-8424-54B898C831D4}" type="datetimeFigureOut">
              <a:rPr lang="fr-FR" smtClean="0"/>
              <a:t>01/04/2021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3532850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fr-FR"/>
              <a:t>Modifiez le style du titre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70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fr-FR"/>
              <a:t>Modifiez le style du titre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C043A1C-6467-4587-8424-54B898C831D4}" type="datetimeFigureOut">
              <a:rPr lang="fr-FR" smtClean="0"/>
              <a:t>01/04/2021</a:t>
            </a:fld>
            <a:endParaRPr lang="fr-F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1F20DA9-AA62-4B25-922F-3FB246D96833}" type="slidenum">
              <a:rPr lang="fr-FR" smtClean="0"/>
              <a:t>‹N°›</a:t>
            </a:fld>
            <a:endParaRPr lang="fr-FR"/>
          </a:p>
        </p:txBody>
      </p:sp>
    </p:spTree>
    <p:extLst>
      <p:ext uri="{BB962C8B-B14F-4D97-AF65-F5344CB8AC3E}">
        <p14:creationId xmlns:p14="http://schemas.microsoft.com/office/powerpoint/2010/main" val="213754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C043A1C-6467-4587-8424-54B898C831D4}" type="datetimeFigureOut">
              <a:rPr lang="fr-FR" smtClean="0"/>
              <a:t>01/04/2021</a:t>
            </a:fld>
            <a:endParaRPr lang="fr-F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r-F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1F20DA9-AA62-4B25-922F-3FB246D96833}" type="slidenum">
              <a:rPr lang="fr-FR" smtClean="0"/>
              <a:t>‹N°›</a:t>
            </a:fld>
            <a:endParaRPr lang="fr-FR"/>
          </a:p>
        </p:txBody>
      </p:sp>
    </p:spTree>
    <p:extLst>
      <p:ext uri="{BB962C8B-B14F-4D97-AF65-F5344CB8AC3E}">
        <p14:creationId xmlns:p14="http://schemas.microsoft.com/office/powerpoint/2010/main" val="3210959936"/>
      </p:ext>
    </p:extLst>
  </p:cSld>
  <p:clrMap bg1="lt1" tx1="dk1" bg2="lt2" tx2="dk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 id="2147484204" r:id="rId12"/>
    <p:sldLayoutId id="2147484205" r:id="rId13"/>
    <p:sldLayoutId id="2147484206" r:id="rId14"/>
    <p:sldLayoutId id="2147484207" r:id="rId15"/>
    <p:sldLayoutId id="2147484208" r:id="rId16"/>
    <p:sldLayoutId id="214748420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C4752E-52BB-4796-ACA7-02EC9CDB9B62}"/>
              </a:ext>
            </a:extLst>
          </p:cNvPr>
          <p:cNvSpPr>
            <a:spLocks noGrp="1"/>
          </p:cNvSpPr>
          <p:nvPr>
            <p:ph type="ctrTitle"/>
          </p:nvPr>
        </p:nvSpPr>
        <p:spPr/>
        <p:txBody>
          <a:bodyPr/>
          <a:lstStyle/>
          <a:p>
            <a:r>
              <a:rPr lang="fr-FR" dirty="0"/>
              <a:t>Gagne ton chapitre !</a:t>
            </a:r>
          </a:p>
        </p:txBody>
      </p:sp>
      <p:pic>
        <p:nvPicPr>
          <p:cNvPr id="5" name="Image 4">
            <a:extLst>
              <a:ext uri="{FF2B5EF4-FFF2-40B4-BE49-F238E27FC236}">
                <a16:creationId xmlns:a16="http://schemas.microsoft.com/office/drawing/2014/main" id="{C72CAA38-07E3-4A1A-A165-B9B12673DD58}"/>
              </a:ext>
            </a:extLst>
          </p:cNvPr>
          <p:cNvPicPr>
            <a:picLocks noChangeAspect="1"/>
          </p:cNvPicPr>
          <p:nvPr/>
        </p:nvPicPr>
        <p:blipFill>
          <a:blip r:embed="rId2"/>
          <a:stretch>
            <a:fillRect/>
          </a:stretch>
        </p:blipFill>
        <p:spPr>
          <a:xfrm>
            <a:off x="5123671" y="3713452"/>
            <a:ext cx="1944657" cy="1521609"/>
          </a:xfrm>
          <a:prstGeom prst="rect">
            <a:avLst/>
          </a:prstGeom>
        </p:spPr>
      </p:pic>
      <p:sp>
        <p:nvSpPr>
          <p:cNvPr id="4" name="Rectangle 1">
            <a:extLst>
              <a:ext uri="{FF2B5EF4-FFF2-40B4-BE49-F238E27FC236}">
                <a16:creationId xmlns:a16="http://schemas.microsoft.com/office/drawing/2014/main" id="{7B8F8FF8-0CD6-4260-8629-1C0FF05BBF44}"/>
              </a:ext>
            </a:extLst>
          </p:cNvPr>
          <p:cNvSpPr>
            <a:spLocks noGrp="1" noChangeArrowheads="1"/>
          </p:cNvSpPr>
          <p:nvPr>
            <p:ph type="subTitle" idx="1"/>
          </p:nvPr>
        </p:nvSpPr>
        <p:spPr bwMode="auto">
          <a:xfrm>
            <a:off x="7216775" y="4666217"/>
            <a:ext cx="149752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0" u="none" strike="noStrike" cap="none" normalizeH="0" baseline="0" dirty="0">
                <a:ln>
                  <a:noFill/>
                </a:ln>
                <a:solidFill>
                  <a:srgbClr val="002060"/>
                </a:solidFill>
                <a:effectLst/>
                <a:latin typeface="Calibri" panose="020F0502020204030204" pitchFamily="34" charset="0"/>
                <a:cs typeface="Calibri" panose="020F0502020204030204" pitchFamily="34" charset="0"/>
              </a:rPr>
              <a:t> </a:t>
            </a:r>
            <a:r>
              <a:rPr kumimoji="0" lang="fr-FR" altLang="fr-FR" sz="1100" b="0" i="0" u="none" strike="noStrike" cap="none" normalizeH="0" baseline="0" dirty="0">
                <a:ln>
                  <a:noFill/>
                </a:ln>
                <a:solidFill>
                  <a:schemeClr val="tx1"/>
                </a:solidFill>
                <a:effectLst/>
              </a:rPr>
              <a:t>@uniqueheritagemedia</a:t>
            </a:r>
            <a:endParaRPr kumimoji="0" lang="fr-FR" altLang="fr-FR"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5047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lstStyle/>
          <a:p>
            <a:r>
              <a:rPr lang="fr-FR" dirty="0"/>
              <a:t>Chapitre 1</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lnSpcReduction="20000"/>
          </a:bodyPr>
          <a:lstStyle/>
          <a:p>
            <a:r>
              <a:rPr lang="fr-FR" dirty="0"/>
              <a:t>Il y a très longtemps, des auteurs antiques ont tenté d’établir une liste des plus beaux ouvrages du monde. Cela pouvait être des sculptures ou des monuments. </a:t>
            </a:r>
          </a:p>
          <a:p>
            <a:r>
              <a:rPr lang="fr-FR" dirty="0"/>
              <a:t>Le premier d’entre eux, Philon de Byzance, propose vers le Ve siècle une liste de sept monuments, aux formes et aux proportions parfaites, répartis sur le pourtour du Bassin méditerranéen. </a:t>
            </a:r>
          </a:p>
          <a:p>
            <a:r>
              <a:rPr lang="fr-FR" dirty="0"/>
              <a:t>Le chiffre 7 n’est pas choisi au hasard, il revêt une symbolique magique. Malheureusement, la plupart de ces œuvres fascinantes ont disparu avec le temps. L’image que l’on s’en fait repose uniquement sur les descriptions des anciens et les représentations des artistes. </a:t>
            </a:r>
          </a:p>
          <a:p>
            <a:r>
              <a:rPr lang="fr-FR" dirty="0"/>
              <a:t> </a:t>
            </a:r>
          </a:p>
          <a:p>
            <a:endParaRPr lang="fr-FR" dirty="0"/>
          </a:p>
        </p:txBody>
      </p:sp>
      <p:pic>
        <p:nvPicPr>
          <p:cNvPr id="6" name="Image 5">
            <a:extLst>
              <a:ext uri="{FF2B5EF4-FFF2-40B4-BE49-F238E27FC236}">
                <a16:creationId xmlns:a16="http://schemas.microsoft.com/office/drawing/2014/main" id="{A220D440-DCE9-4E8F-986D-30D5FA852585}"/>
              </a:ext>
            </a:extLst>
          </p:cNvPr>
          <p:cNvPicPr>
            <a:picLocks noChangeAspect="1"/>
          </p:cNvPicPr>
          <p:nvPr/>
        </p:nvPicPr>
        <p:blipFill>
          <a:blip r:embed="rId2"/>
          <a:stretch>
            <a:fillRect/>
          </a:stretch>
        </p:blipFill>
        <p:spPr>
          <a:xfrm>
            <a:off x="1429305" y="741236"/>
            <a:ext cx="1974248" cy="1544763"/>
          </a:xfrm>
          <a:prstGeom prst="rect">
            <a:avLst/>
          </a:prstGeom>
        </p:spPr>
      </p:pic>
    </p:spTree>
    <p:extLst>
      <p:ext uri="{BB962C8B-B14F-4D97-AF65-F5344CB8AC3E}">
        <p14:creationId xmlns:p14="http://schemas.microsoft.com/office/powerpoint/2010/main" val="632145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BFCAE8-8F17-47F8-9843-FFFD4D7468EB}"/>
              </a:ext>
            </a:extLst>
          </p:cNvPr>
          <p:cNvSpPr>
            <a:spLocks noGrp="1"/>
          </p:cNvSpPr>
          <p:nvPr>
            <p:ph type="title"/>
          </p:nvPr>
        </p:nvSpPr>
        <p:spPr/>
        <p:txBody>
          <a:bodyPr/>
          <a:lstStyle/>
          <a:p>
            <a:r>
              <a:rPr lang="fr-FR" dirty="0"/>
              <a:t>Exercice 2</a:t>
            </a:r>
          </a:p>
        </p:txBody>
      </p:sp>
      <p:sp>
        <p:nvSpPr>
          <p:cNvPr id="3" name="Espace réservé du contenu 2">
            <a:extLst>
              <a:ext uri="{FF2B5EF4-FFF2-40B4-BE49-F238E27FC236}">
                <a16:creationId xmlns:a16="http://schemas.microsoft.com/office/drawing/2014/main" id="{A907C13B-3E42-4424-BE0C-87792CEBA64F}"/>
              </a:ext>
            </a:extLst>
          </p:cNvPr>
          <p:cNvSpPr>
            <a:spLocks noGrp="1"/>
          </p:cNvSpPr>
          <p:nvPr>
            <p:ph idx="1"/>
          </p:nvPr>
        </p:nvSpPr>
        <p:spPr/>
        <p:txBody>
          <a:bodyPr/>
          <a:lstStyle/>
          <a:p>
            <a:r>
              <a:rPr lang="fr-FR" dirty="0"/>
              <a:t>Tu vas devoir conjuguer les phrases au futur</a:t>
            </a:r>
          </a:p>
          <a:p>
            <a:endParaRPr lang="fr-FR" dirty="0"/>
          </a:p>
          <a:p>
            <a:r>
              <a:rPr lang="fr-FR" dirty="0"/>
              <a:t>Tu peux revoir ta leçon avant de te lancer dans l’exercice…</a:t>
            </a:r>
          </a:p>
        </p:txBody>
      </p:sp>
    </p:spTree>
    <p:extLst>
      <p:ext uri="{BB962C8B-B14F-4D97-AF65-F5344CB8AC3E}">
        <p14:creationId xmlns:p14="http://schemas.microsoft.com/office/powerpoint/2010/main" val="3576530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469861-D154-4197-845D-0A509DE7E223}"/>
              </a:ext>
            </a:extLst>
          </p:cNvPr>
          <p:cNvSpPr>
            <a:spLocks noGrp="1"/>
          </p:cNvSpPr>
          <p:nvPr>
            <p:ph type="title"/>
          </p:nvPr>
        </p:nvSpPr>
        <p:spPr/>
        <p:txBody>
          <a:bodyPr>
            <a:normAutofit/>
          </a:bodyPr>
          <a:lstStyle/>
          <a:p>
            <a:r>
              <a:rPr lang="fr-FR" dirty="0"/>
              <a:t>Ex 2 : je conjugue au futur</a:t>
            </a:r>
            <a:endParaRPr lang="fr-FR" dirty="0">
              <a:solidFill>
                <a:srgbClr val="0070C0"/>
              </a:solidFill>
            </a:endParaRPr>
          </a:p>
        </p:txBody>
      </p:sp>
      <p:sp>
        <p:nvSpPr>
          <p:cNvPr id="3" name="Espace réservé du contenu 2">
            <a:extLst>
              <a:ext uri="{FF2B5EF4-FFF2-40B4-BE49-F238E27FC236}">
                <a16:creationId xmlns:a16="http://schemas.microsoft.com/office/drawing/2014/main" id="{52B52EC8-BA42-4DB8-8C3C-26867D2FCAE2}"/>
              </a:ext>
            </a:extLst>
          </p:cNvPr>
          <p:cNvSpPr>
            <a:spLocks noGrp="1"/>
          </p:cNvSpPr>
          <p:nvPr>
            <p:ph idx="1"/>
          </p:nvPr>
        </p:nvSpPr>
        <p:spPr/>
        <p:txBody>
          <a:bodyPr>
            <a:normAutofit fontScale="92500" lnSpcReduction="10000"/>
          </a:bodyPr>
          <a:lstStyle/>
          <a:p>
            <a:r>
              <a:rPr lang="fr-FR" dirty="0"/>
              <a:t>Vers 2500 </a:t>
            </a:r>
            <a:r>
              <a:rPr lang="fr-FR" dirty="0" err="1">
                <a:solidFill>
                  <a:srgbClr val="00B050"/>
                </a:solidFill>
              </a:rPr>
              <a:t>ap</a:t>
            </a:r>
            <a:r>
              <a:rPr lang="fr-FR" dirty="0"/>
              <a:t> J.-C., le pharaon Khéops </a:t>
            </a:r>
            <a:r>
              <a:rPr lang="fr-FR" b="1" dirty="0"/>
              <a:t>(</a:t>
            </a:r>
            <a:r>
              <a:rPr lang="fr-FR" b="1" u="sng" dirty="0"/>
              <a:t>vouloir</a:t>
            </a:r>
            <a:r>
              <a:rPr lang="fr-FR" b="1" dirty="0"/>
              <a:t>)</a:t>
            </a:r>
            <a:r>
              <a:rPr lang="fr-FR" dirty="0"/>
              <a:t> bâtir une pyramide si haute qu’elle </a:t>
            </a:r>
            <a:r>
              <a:rPr lang="fr-FR" b="1" dirty="0"/>
              <a:t>(</a:t>
            </a:r>
            <a:r>
              <a:rPr lang="fr-FR" b="1" u="sng" dirty="0"/>
              <a:t>atteindre</a:t>
            </a:r>
            <a:r>
              <a:rPr lang="fr-FR" b="1" dirty="0"/>
              <a:t>)  </a:t>
            </a:r>
            <a:r>
              <a:rPr lang="fr-FR" dirty="0"/>
              <a:t>le ciel. </a:t>
            </a:r>
          </a:p>
          <a:p>
            <a:r>
              <a:rPr lang="fr-FR" dirty="0"/>
              <a:t>Le somptueux monument qu’on </a:t>
            </a:r>
            <a:r>
              <a:rPr lang="fr-FR" b="1" dirty="0"/>
              <a:t>(</a:t>
            </a:r>
            <a:r>
              <a:rPr lang="fr-FR" b="1" u="sng" dirty="0"/>
              <a:t>appeler)</a:t>
            </a:r>
            <a:r>
              <a:rPr lang="fr-FR" dirty="0"/>
              <a:t> « Akouit » </a:t>
            </a:r>
            <a:r>
              <a:rPr lang="fr-FR" b="1" u="sng" dirty="0"/>
              <a:t>(être)</a:t>
            </a:r>
            <a:r>
              <a:rPr lang="fr-FR" dirty="0"/>
              <a:t>  recouvert de calcaire blanc. </a:t>
            </a:r>
          </a:p>
          <a:p>
            <a:r>
              <a:rPr lang="fr-FR" dirty="0"/>
              <a:t>Le soleil </a:t>
            </a:r>
            <a:r>
              <a:rPr lang="fr-FR" b="1" dirty="0"/>
              <a:t>(</a:t>
            </a:r>
            <a:r>
              <a:rPr lang="fr-FR" b="1" u="sng" dirty="0"/>
              <a:t>venir</a:t>
            </a:r>
            <a:r>
              <a:rPr lang="fr-FR" b="1" dirty="0"/>
              <a:t>) </a:t>
            </a:r>
            <a:r>
              <a:rPr lang="fr-FR" dirty="0"/>
              <a:t>se refléter sur cette pyramide claire. </a:t>
            </a:r>
          </a:p>
          <a:p>
            <a:r>
              <a:rPr lang="fr-FR" dirty="0"/>
              <a:t>La pyramide </a:t>
            </a:r>
            <a:r>
              <a:rPr lang="fr-FR" b="1" dirty="0"/>
              <a:t>(</a:t>
            </a:r>
            <a:r>
              <a:rPr lang="fr-FR" b="1" u="sng" dirty="0"/>
              <a:t>faire</a:t>
            </a:r>
            <a:r>
              <a:rPr lang="fr-FR" b="1" dirty="0"/>
              <a:t>)</a:t>
            </a:r>
            <a:r>
              <a:rPr lang="fr-FR" dirty="0"/>
              <a:t> 146 mètres de hauteur et 233 mètres de côté.</a:t>
            </a:r>
          </a:p>
          <a:p>
            <a:r>
              <a:rPr lang="fr-FR" dirty="0"/>
              <a:t>Sa forme, d’une régularité parfaite </a:t>
            </a:r>
            <a:r>
              <a:rPr lang="fr-FR" b="1" dirty="0"/>
              <a:t>(</a:t>
            </a:r>
            <a:r>
              <a:rPr lang="fr-FR" b="1" u="sng" dirty="0"/>
              <a:t>reposer</a:t>
            </a:r>
            <a:r>
              <a:rPr lang="fr-FR" b="1" dirty="0"/>
              <a:t>) </a:t>
            </a:r>
            <a:r>
              <a:rPr lang="fr-FR" dirty="0"/>
              <a:t>sur des calculs mathématiques compliqués. Avec le temps, elle </a:t>
            </a:r>
            <a:r>
              <a:rPr lang="fr-FR" b="1" dirty="0"/>
              <a:t>(</a:t>
            </a:r>
            <a:r>
              <a:rPr lang="fr-FR" b="1" u="sng" dirty="0"/>
              <a:t>s’abimer</a:t>
            </a:r>
            <a:r>
              <a:rPr lang="fr-FR" b="1" dirty="0"/>
              <a:t>) </a:t>
            </a:r>
            <a:r>
              <a:rPr lang="fr-FR" dirty="0"/>
              <a:t>un peu.</a:t>
            </a:r>
          </a:p>
        </p:txBody>
      </p:sp>
    </p:spTree>
    <p:extLst>
      <p:ext uri="{BB962C8B-B14F-4D97-AF65-F5344CB8AC3E}">
        <p14:creationId xmlns:p14="http://schemas.microsoft.com/office/powerpoint/2010/main" val="2658125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469861-D154-4197-845D-0A509DE7E223}"/>
              </a:ext>
            </a:extLst>
          </p:cNvPr>
          <p:cNvSpPr>
            <a:spLocks noGrp="1"/>
          </p:cNvSpPr>
          <p:nvPr>
            <p:ph type="title"/>
          </p:nvPr>
        </p:nvSpPr>
        <p:spPr/>
        <p:txBody>
          <a:bodyPr>
            <a:normAutofit/>
          </a:bodyPr>
          <a:lstStyle/>
          <a:p>
            <a:r>
              <a:rPr lang="fr-FR" dirty="0"/>
              <a:t>Ex 2 : CORRECTION</a:t>
            </a:r>
            <a:endParaRPr lang="fr-FR" dirty="0">
              <a:solidFill>
                <a:srgbClr val="0070C0"/>
              </a:solidFill>
            </a:endParaRPr>
          </a:p>
        </p:txBody>
      </p:sp>
      <p:sp>
        <p:nvSpPr>
          <p:cNvPr id="3" name="Espace réservé du contenu 2">
            <a:extLst>
              <a:ext uri="{FF2B5EF4-FFF2-40B4-BE49-F238E27FC236}">
                <a16:creationId xmlns:a16="http://schemas.microsoft.com/office/drawing/2014/main" id="{52B52EC8-BA42-4DB8-8C3C-26867D2FCAE2}"/>
              </a:ext>
            </a:extLst>
          </p:cNvPr>
          <p:cNvSpPr>
            <a:spLocks noGrp="1"/>
          </p:cNvSpPr>
          <p:nvPr>
            <p:ph idx="1"/>
          </p:nvPr>
        </p:nvSpPr>
        <p:spPr/>
        <p:txBody>
          <a:bodyPr>
            <a:normAutofit fontScale="92500" lnSpcReduction="10000"/>
          </a:bodyPr>
          <a:lstStyle/>
          <a:p>
            <a:r>
              <a:rPr lang="fr-FR" dirty="0"/>
              <a:t>Vers 2500 </a:t>
            </a:r>
            <a:r>
              <a:rPr lang="fr-FR" dirty="0" err="1">
                <a:solidFill>
                  <a:srgbClr val="00B050"/>
                </a:solidFill>
              </a:rPr>
              <a:t>ap</a:t>
            </a:r>
            <a:r>
              <a:rPr lang="fr-FR" dirty="0"/>
              <a:t> J.-C., le pharaon Khéops </a:t>
            </a:r>
            <a:r>
              <a:rPr lang="fr-FR" b="1" dirty="0"/>
              <a:t>(</a:t>
            </a:r>
            <a:r>
              <a:rPr lang="fr-FR" b="1" u="sng" dirty="0"/>
              <a:t>voudra</a:t>
            </a:r>
            <a:r>
              <a:rPr lang="fr-FR" b="1" dirty="0"/>
              <a:t>)</a:t>
            </a:r>
            <a:r>
              <a:rPr lang="fr-FR" dirty="0"/>
              <a:t> bâtir une pyramide si haute qu’elle </a:t>
            </a:r>
            <a:r>
              <a:rPr lang="fr-FR" b="1" dirty="0"/>
              <a:t>(</a:t>
            </a:r>
            <a:r>
              <a:rPr lang="fr-FR" b="1" u="sng" dirty="0"/>
              <a:t>atteindra</a:t>
            </a:r>
            <a:r>
              <a:rPr lang="fr-FR" b="1" dirty="0"/>
              <a:t>)  </a:t>
            </a:r>
            <a:r>
              <a:rPr lang="fr-FR" dirty="0"/>
              <a:t>le ciel. </a:t>
            </a:r>
          </a:p>
          <a:p>
            <a:r>
              <a:rPr lang="fr-FR" dirty="0"/>
              <a:t>Le somptueux monument qu’on </a:t>
            </a:r>
            <a:r>
              <a:rPr lang="fr-FR" b="1" dirty="0"/>
              <a:t>(</a:t>
            </a:r>
            <a:r>
              <a:rPr lang="fr-FR" b="1" u="sng" dirty="0"/>
              <a:t>appe</a:t>
            </a:r>
            <a:r>
              <a:rPr lang="fr-FR" b="1" u="sng" dirty="0">
                <a:solidFill>
                  <a:srgbClr val="FF0000"/>
                </a:solidFill>
              </a:rPr>
              <a:t>ll</a:t>
            </a:r>
            <a:r>
              <a:rPr lang="fr-FR" b="1" u="sng" dirty="0"/>
              <a:t>era)</a:t>
            </a:r>
            <a:r>
              <a:rPr lang="fr-FR" dirty="0"/>
              <a:t> « Akouit » </a:t>
            </a:r>
            <a:r>
              <a:rPr lang="fr-FR" b="1" u="sng" dirty="0"/>
              <a:t>(sera)</a:t>
            </a:r>
            <a:r>
              <a:rPr lang="fr-FR" dirty="0"/>
              <a:t>  recouvert de calcaire blanc. </a:t>
            </a:r>
          </a:p>
          <a:p>
            <a:r>
              <a:rPr lang="fr-FR" dirty="0"/>
              <a:t>Le soleil </a:t>
            </a:r>
            <a:r>
              <a:rPr lang="fr-FR" b="1" dirty="0"/>
              <a:t>(</a:t>
            </a:r>
            <a:r>
              <a:rPr lang="fr-FR" b="1" u="sng" dirty="0"/>
              <a:t>viendra</a:t>
            </a:r>
            <a:r>
              <a:rPr lang="fr-FR" b="1" dirty="0"/>
              <a:t>) </a:t>
            </a:r>
            <a:r>
              <a:rPr lang="fr-FR" dirty="0"/>
              <a:t>se refléter sur cette pyramide claire. </a:t>
            </a:r>
          </a:p>
          <a:p>
            <a:r>
              <a:rPr lang="fr-FR" dirty="0"/>
              <a:t>La pyramide </a:t>
            </a:r>
            <a:r>
              <a:rPr lang="fr-FR" b="1" dirty="0"/>
              <a:t>(</a:t>
            </a:r>
            <a:r>
              <a:rPr lang="fr-FR" b="1" u="sng" dirty="0"/>
              <a:t>fera</a:t>
            </a:r>
            <a:r>
              <a:rPr lang="fr-FR" b="1" dirty="0"/>
              <a:t>)</a:t>
            </a:r>
            <a:r>
              <a:rPr lang="fr-FR" dirty="0"/>
              <a:t> 146 mètres de hauteur et 233 mètres de côté.</a:t>
            </a:r>
          </a:p>
          <a:p>
            <a:r>
              <a:rPr lang="fr-FR" dirty="0"/>
              <a:t>Sa forme, d’une régularité parfaite </a:t>
            </a:r>
            <a:r>
              <a:rPr lang="fr-FR" b="1" dirty="0"/>
              <a:t>(</a:t>
            </a:r>
            <a:r>
              <a:rPr lang="fr-FR" b="1" u="sng" dirty="0"/>
              <a:t>reposera</a:t>
            </a:r>
            <a:r>
              <a:rPr lang="fr-FR" b="1" dirty="0"/>
              <a:t>) </a:t>
            </a:r>
            <a:r>
              <a:rPr lang="fr-FR" dirty="0"/>
              <a:t>sur des calculs mathématiques compliqués. Avec le temps, elle </a:t>
            </a:r>
            <a:r>
              <a:rPr lang="fr-FR" b="1" dirty="0"/>
              <a:t>(</a:t>
            </a:r>
            <a:r>
              <a:rPr lang="fr-FR" b="1" u="sng" dirty="0"/>
              <a:t>s’abimera</a:t>
            </a:r>
            <a:r>
              <a:rPr lang="fr-FR" b="1" dirty="0"/>
              <a:t>) </a:t>
            </a:r>
            <a:r>
              <a:rPr lang="fr-FR" dirty="0"/>
              <a:t>un peu.</a:t>
            </a:r>
          </a:p>
        </p:txBody>
      </p:sp>
    </p:spTree>
    <p:extLst>
      <p:ext uri="{BB962C8B-B14F-4D97-AF65-F5344CB8AC3E}">
        <p14:creationId xmlns:p14="http://schemas.microsoft.com/office/powerpoint/2010/main" val="80958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E86A8D-01E7-43FC-94FE-159A2F4FC9EB}"/>
              </a:ext>
            </a:extLst>
          </p:cNvPr>
          <p:cNvSpPr>
            <a:spLocks noGrp="1"/>
          </p:cNvSpPr>
          <p:nvPr>
            <p:ph type="title"/>
          </p:nvPr>
        </p:nvSpPr>
        <p:spPr/>
        <p:txBody>
          <a:bodyPr/>
          <a:lstStyle/>
          <a:p>
            <a:r>
              <a:rPr lang="fr-FR" dirty="0"/>
              <a:t>Résultats 	</a:t>
            </a:r>
          </a:p>
        </p:txBody>
      </p:sp>
      <p:sp>
        <p:nvSpPr>
          <p:cNvPr id="3" name="Espace réservé du contenu 2">
            <a:extLst>
              <a:ext uri="{FF2B5EF4-FFF2-40B4-BE49-F238E27FC236}">
                <a16:creationId xmlns:a16="http://schemas.microsoft.com/office/drawing/2014/main" id="{E217DC3F-3F6D-475D-9F32-17B897ABC44A}"/>
              </a:ext>
            </a:extLst>
          </p:cNvPr>
          <p:cNvSpPr>
            <a:spLocks noGrp="1"/>
          </p:cNvSpPr>
          <p:nvPr>
            <p:ph idx="1"/>
          </p:nvPr>
        </p:nvSpPr>
        <p:spPr/>
        <p:txBody>
          <a:bodyPr/>
          <a:lstStyle/>
          <a:p>
            <a:r>
              <a:rPr lang="fr-FR" dirty="0"/>
              <a:t>Tu as 6 à 8 verbes bien conjugués : </a:t>
            </a:r>
          </a:p>
          <a:p>
            <a:pPr marL="0" indent="0">
              <a:buNone/>
            </a:pPr>
            <a:r>
              <a:rPr lang="fr-FR" dirty="0">
                <a:sym typeface="Wingdings" panose="05000000000000000000" pitchFamily="2" charset="2"/>
              </a:rPr>
              <a:t> </a:t>
            </a:r>
            <a:r>
              <a:rPr lang="fr-FR" dirty="0"/>
              <a:t>Tu peux lire le texte 2 (va à la diapositive 18)</a:t>
            </a:r>
          </a:p>
          <a:p>
            <a:endParaRPr lang="fr-FR" dirty="0"/>
          </a:p>
          <a:p>
            <a:r>
              <a:rPr lang="fr-FR" dirty="0"/>
              <a:t>Tu as entre 0 et 5 verbes bien conjugués : </a:t>
            </a:r>
          </a:p>
          <a:p>
            <a:pPr marL="0" indent="0">
              <a:buNone/>
            </a:pPr>
            <a:r>
              <a:rPr lang="fr-FR" dirty="0">
                <a:sym typeface="Wingdings" panose="05000000000000000000" pitchFamily="2" charset="2"/>
              </a:rPr>
              <a:t> Tu dois réussir la deuxième chance page suivante (même consigne)</a:t>
            </a:r>
          </a:p>
          <a:p>
            <a:endParaRPr lang="fr-FR" dirty="0"/>
          </a:p>
          <a:p>
            <a:endParaRPr lang="fr-FR" dirty="0"/>
          </a:p>
        </p:txBody>
      </p:sp>
    </p:spTree>
    <p:extLst>
      <p:ext uri="{BB962C8B-B14F-4D97-AF65-F5344CB8AC3E}">
        <p14:creationId xmlns:p14="http://schemas.microsoft.com/office/powerpoint/2010/main" val="221541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2 : deuxième chance !</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lstStyle/>
          <a:p>
            <a:r>
              <a:rPr lang="fr-FR" dirty="0"/>
              <a:t>La pyramide (</a:t>
            </a:r>
            <a:r>
              <a:rPr lang="fr-FR" b="1" dirty="0"/>
              <a:t>symboliser</a:t>
            </a:r>
            <a:r>
              <a:rPr lang="fr-FR" dirty="0"/>
              <a:t>) le pouvoir de Khéops à travers le monde.</a:t>
            </a:r>
          </a:p>
          <a:p>
            <a:r>
              <a:rPr lang="fr-FR" dirty="0"/>
              <a:t>Les ouvriers (</a:t>
            </a:r>
            <a:r>
              <a:rPr lang="fr-FR" b="1" dirty="0"/>
              <a:t>bâtir</a:t>
            </a:r>
            <a:r>
              <a:rPr lang="fr-FR" dirty="0"/>
              <a:t>) cette pyramide monumentale en Égypte.  </a:t>
            </a:r>
          </a:p>
          <a:p>
            <a:r>
              <a:rPr lang="fr-FR" dirty="0"/>
              <a:t>Les architectes (</a:t>
            </a:r>
            <a:r>
              <a:rPr lang="fr-FR" b="1" dirty="0"/>
              <a:t>devoir</a:t>
            </a:r>
            <a:r>
              <a:rPr lang="fr-FR" dirty="0"/>
              <a:t>) faire de longs calculs pour cette construction. </a:t>
            </a:r>
          </a:p>
          <a:p>
            <a:r>
              <a:rPr lang="fr-FR" dirty="0"/>
              <a:t>Le pharaon (</a:t>
            </a:r>
            <a:r>
              <a:rPr lang="fr-FR" b="1" dirty="0"/>
              <a:t>aller</a:t>
            </a:r>
            <a:r>
              <a:rPr lang="fr-FR" dirty="0"/>
              <a:t>) souvent visiter le chantier. </a:t>
            </a:r>
          </a:p>
          <a:p>
            <a:endParaRPr lang="fr-FR" dirty="0"/>
          </a:p>
        </p:txBody>
      </p:sp>
    </p:spTree>
    <p:extLst>
      <p:ext uri="{BB962C8B-B14F-4D97-AF65-F5344CB8AC3E}">
        <p14:creationId xmlns:p14="http://schemas.microsoft.com/office/powerpoint/2010/main" val="1067992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2 : CORRECTION</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lstStyle/>
          <a:p>
            <a:r>
              <a:rPr lang="fr-FR" dirty="0"/>
              <a:t>La pyramide (</a:t>
            </a:r>
            <a:r>
              <a:rPr lang="fr-FR" b="1" dirty="0">
                <a:solidFill>
                  <a:srgbClr val="00B050"/>
                </a:solidFill>
              </a:rPr>
              <a:t>symbolisera</a:t>
            </a:r>
            <a:r>
              <a:rPr lang="fr-FR" dirty="0"/>
              <a:t>) le pouvoir de Khéops à travers le monde.</a:t>
            </a:r>
          </a:p>
          <a:p>
            <a:r>
              <a:rPr lang="fr-FR" dirty="0"/>
              <a:t>Les ouvriers (</a:t>
            </a:r>
            <a:r>
              <a:rPr lang="fr-FR" b="1" dirty="0">
                <a:solidFill>
                  <a:srgbClr val="00B050"/>
                </a:solidFill>
              </a:rPr>
              <a:t>bâtiront</a:t>
            </a:r>
            <a:r>
              <a:rPr lang="fr-FR" dirty="0"/>
              <a:t>) cette pyramide monumentale en Égypte.  </a:t>
            </a:r>
          </a:p>
          <a:p>
            <a:r>
              <a:rPr lang="fr-FR" dirty="0"/>
              <a:t>Les architectes (</a:t>
            </a:r>
            <a:r>
              <a:rPr lang="fr-FR" b="1" dirty="0">
                <a:solidFill>
                  <a:srgbClr val="00B050"/>
                </a:solidFill>
              </a:rPr>
              <a:t>devront</a:t>
            </a:r>
            <a:r>
              <a:rPr lang="fr-FR" dirty="0"/>
              <a:t>) faire de longs calculs pour cette construction. </a:t>
            </a:r>
          </a:p>
          <a:p>
            <a:r>
              <a:rPr lang="fr-FR" dirty="0"/>
              <a:t>Le pharaon (</a:t>
            </a:r>
            <a:r>
              <a:rPr lang="fr-FR" b="1" dirty="0">
                <a:solidFill>
                  <a:srgbClr val="00B050"/>
                </a:solidFill>
              </a:rPr>
              <a:t>ira</a:t>
            </a:r>
            <a:r>
              <a:rPr lang="fr-FR" dirty="0"/>
              <a:t>) souvent visiter le chantier. </a:t>
            </a:r>
          </a:p>
          <a:p>
            <a:endParaRPr lang="fr-FR" dirty="0"/>
          </a:p>
          <a:p>
            <a:r>
              <a:rPr lang="fr-FR" dirty="0"/>
              <a:t>Tu dois avoir bon à 3 phrases au moins pour valider. </a:t>
            </a:r>
          </a:p>
        </p:txBody>
      </p:sp>
    </p:spTree>
    <p:extLst>
      <p:ext uri="{BB962C8B-B14F-4D97-AF65-F5344CB8AC3E}">
        <p14:creationId xmlns:p14="http://schemas.microsoft.com/office/powerpoint/2010/main" val="931633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2</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2 (diapo suivante)</a:t>
            </a:r>
          </a:p>
          <a:p>
            <a:endParaRPr lang="fr-FR" dirty="0"/>
          </a:p>
          <a:p>
            <a:r>
              <a:rPr lang="fr-FR" dirty="0"/>
              <a:t>Si tu as toujours des erreurs, demande de l’aide pour voir ce qui te gêne pour progresser. </a:t>
            </a:r>
          </a:p>
        </p:txBody>
      </p:sp>
    </p:spTree>
    <p:extLst>
      <p:ext uri="{BB962C8B-B14F-4D97-AF65-F5344CB8AC3E}">
        <p14:creationId xmlns:p14="http://schemas.microsoft.com/office/powerpoint/2010/main" val="3761037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normAutofit/>
          </a:bodyPr>
          <a:lstStyle/>
          <a:p>
            <a:pPr algn="r"/>
            <a:r>
              <a:rPr lang="fr-FR" dirty="0"/>
              <a:t>Chapitre 2 La pyramide de Khéops</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lnSpcReduction="10000"/>
          </a:bodyPr>
          <a:lstStyle/>
          <a:p>
            <a:r>
              <a:rPr lang="fr-FR" dirty="0"/>
              <a:t>Vers 2500 av. J.-C., le pharaon Khéops rêve de bâtir une pyramide si haute qu’elle toucherait le ciel, une sépulture digne du grand roi d’Égypte qu’il est ! Le somptueux monument qu’on appelle « Akouit » (« la brillante ») est recouvert de calcaire blanc, éblouissant sous les rayons du soleil…</a:t>
            </a:r>
          </a:p>
          <a:p>
            <a:r>
              <a:rPr lang="fr-FR" dirty="0"/>
              <a:t>La pyramide mesure 146 mètres de haut et 233 mètres de côté, des dimensions incroyables pour l’époque !</a:t>
            </a:r>
          </a:p>
          <a:p>
            <a:r>
              <a:rPr lang="fr-FR" dirty="0"/>
              <a:t>Sa forme, d’une régularité parfaite repose sur des calculs mathématiques compliqués. Avec le temps, elle s’est un peu abimée, mais c’est la seule des Sept Merveilles du monde à exister encore aujourd’hui.</a:t>
            </a:r>
          </a:p>
        </p:txBody>
      </p:sp>
      <p:pic>
        <p:nvPicPr>
          <p:cNvPr id="6" name="Image 5">
            <a:extLst>
              <a:ext uri="{FF2B5EF4-FFF2-40B4-BE49-F238E27FC236}">
                <a16:creationId xmlns:a16="http://schemas.microsoft.com/office/drawing/2014/main" id="{42B54381-4C13-4927-9A52-EDD30760F99A}"/>
              </a:ext>
            </a:extLst>
          </p:cNvPr>
          <p:cNvPicPr>
            <a:picLocks noChangeAspect="1"/>
          </p:cNvPicPr>
          <p:nvPr/>
        </p:nvPicPr>
        <p:blipFill>
          <a:blip r:embed="rId2"/>
          <a:stretch>
            <a:fillRect/>
          </a:stretch>
        </p:blipFill>
        <p:spPr>
          <a:xfrm>
            <a:off x="1189607" y="759565"/>
            <a:ext cx="1974248" cy="1544763"/>
          </a:xfrm>
          <a:prstGeom prst="rect">
            <a:avLst/>
          </a:prstGeom>
        </p:spPr>
      </p:pic>
    </p:spTree>
    <p:extLst>
      <p:ext uri="{BB962C8B-B14F-4D97-AF65-F5344CB8AC3E}">
        <p14:creationId xmlns:p14="http://schemas.microsoft.com/office/powerpoint/2010/main" val="3852180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BFCAE8-8F17-47F8-9843-FFFD4D7468EB}"/>
              </a:ext>
            </a:extLst>
          </p:cNvPr>
          <p:cNvSpPr>
            <a:spLocks noGrp="1"/>
          </p:cNvSpPr>
          <p:nvPr>
            <p:ph type="title"/>
          </p:nvPr>
        </p:nvSpPr>
        <p:spPr/>
        <p:txBody>
          <a:bodyPr/>
          <a:lstStyle/>
          <a:p>
            <a:r>
              <a:rPr lang="fr-FR" dirty="0"/>
              <a:t>Exercice 3</a:t>
            </a:r>
          </a:p>
        </p:txBody>
      </p:sp>
      <p:sp>
        <p:nvSpPr>
          <p:cNvPr id="3" name="Espace réservé du contenu 2">
            <a:extLst>
              <a:ext uri="{FF2B5EF4-FFF2-40B4-BE49-F238E27FC236}">
                <a16:creationId xmlns:a16="http://schemas.microsoft.com/office/drawing/2014/main" id="{A907C13B-3E42-4424-BE0C-87792CEBA64F}"/>
              </a:ext>
            </a:extLst>
          </p:cNvPr>
          <p:cNvSpPr>
            <a:spLocks noGrp="1"/>
          </p:cNvSpPr>
          <p:nvPr>
            <p:ph idx="1"/>
          </p:nvPr>
        </p:nvSpPr>
        <p:spPr/>
        <p:txBody>
          <a:bodyPr/>
          <a:lstStyle/>
          <a:p>
            <a:r>
              <a:rPr lang="fr-FR" dirty="0"/>
              <a:t>Tu vas devoir travailler sur les pronoms. </a:t>
            </a:r>
          </a:p>
          <a:p>
            <a:endParaRPr lang="fr-FR" dirty="0"/>
          </a:p>
          <a:p>
            <a:r>
              <a:rPr lang="fr-FR" b="1" dirty="0"/>
              <a:t>Rappel</a:t>
            </a:r>
            <a:r>
              <a:rPr lang="fr-FR" dirty="0"/>
              <a:t> : </a:t>
            </a:r>
          </a:p>
          <a:p>
            <a:pPr lvl="1"/>
            <a:r>
              <a:rPr lang="fr-FR" dirty="0"/>
              <a:t>Un pronom remplace un nom</a:t>
            </a:r>
          </a:p>
          <a:p>
            <a:pPr lvl="1"/>
            <a:r>
              <a:rPr lang="fr-FR" dirty="0"/>
              <a:t>Exemples : je, tu… le sien, la nôtre, celui-là…</a:t>
            </a:r>
          </a:p>
        </p:txBody>
      </p:sp>
    </p:spTree>
    <p:extLst>
      <p:ext uri="{BB962C8B-B14F-4D97-AF65-F5344CB8AC3E}">
        <p14:creationId xmlns:p14="http://schemas.microsoft.com/office/powerpoint/2010/main" val="1515494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8B6AF6-00E4-4427-9D67-3B3F1A1F61D1}"/>
              </a:ext>
            </a:extLst>
          </p:cNvPr>
          <p:cNvSpPr>
            <a:spLocks noGrp="1"/>
          </p:cNvSpPr>
          <p:nvPr>
            <p:ph type="title"/>
          </p:nvPr>
        </p:nvSpPr>
        <p:spPr/>
        <p:txBody>
          <a:bodyPr>
            <a:normAutofit fontScale="90000"/>
          </a:bodyPr>
          <a:lstStyle/>
          <a:p>
            <a:r>
              <a:rPr lang="fr-FR" altLang="fr-FR" b="1" dirty="0">
                <a:ln>
                  <a:noFill/>
                </a:ln>
                <a:solidFill>
                  <a:schemeClr val="tx1"/>
                </a:solidFill>
                <a:latin typeface="Calibri" panose="020F0502020204030204" pitchFamily="34" charset="0"/>
                <a:ea typeface="Calibri" panose="020F0502020204030204" pitchFamily="34" charset="0"/>
                <a:cs typeface="Times New Roman" panose="02020603050405020304" pitchFamily="18" charset="0"/>
              </a:rPr>
              <a:t>Gagne ton prochain texte de lecture en validant les exercices !</a:t>
            </a:r>
            <a:endParaRPr lang="fr-FR" dirty="0"/>
          </a:p>
        </p:txBody>
      </p:sp>
      <p:sp>
        <p:nvSpPr>
          <p:cNvPr id="3" name="Espace réservé du contenu 2">
            <a:extLst>
              <a:ext uri="{FF2B5EF4-FFF2-40B4-BE49-F238E27FC236}">
                <a16:creationId xmlns:a16="http://schemas.microsoft.com/office/drawing/2014/main" id="{BD5BBA99-13E8-43F6-A886-2226BC257643}"/>
              </a:ext>
            </a:extLst>
          </p:cNvPr>
          <p:cNvSpPr>
            <a:spLocks noGrp="1"/>
          </p:cNvSpPr>
          <p:nvPr>
            <p:ph idx="1"/>
          </p:nvPr>
        </p:nvSpPr>
        <p:spPr/>
        <p:txBody>
          <a:bodyPr/>
          <a:lstStyle/>
          <a:p>
            <a:r>
              <a:rPr lang="fr-FR" altLang="fr-FR" dirty="0">
                <a:solidFill>
                  <a:schemeClr val="tx1"/>
                </a:solidFill>
                <a:latin typeface="Calibri" panose="020F0502020204030204" pitchFamily="34" charset="0"/>
                <a:ea typeface="Calibri" panose="020F0502020204030204" pitchFamily="34" charset="0"/>
                <a:cs typeface="Times New Roman" panose="02020603050405020304" pitchFamily="18" charset="0"/>
              </a:rPr>
              <a:t>Ce trimestre, nous allons lire un livre documentaire : </a:t>
            </a:r>
            <a:endParaRPr lang="fr-FR" altLang="fr-FR" sz="1100" dirty="0">
              <a:solidFill>
                <a:schemeClr val="tx1"/>
              </a:solidFill>
            </a:endParaRPr>
          </a:p>
          <a:p>
            <a:endParaRPr lang="fr-FR" dirty="0"/>
          </a:p>
        </p:txBody>
      </p:sp>
      <p:sp>
        <p:nvSpPr>
          <p:cNvPr id="5" name="Rectangle 3">
            <a:extLst>
              <a:ext uri="{FF2B5EF4-FFF2-40B4-BE49-F238E27FC236}">
                <a16:creationId xmlns:a16="http://schemas.microsoft.com/office/drawing/2014/main" id="{97C25405-D568-4324-B95B-D11DF2895BCB}"/>
              </a:ext>
            </a:extLst>
          </p:cNvPr>
          <p:cNvSpPr>
            <a:spLocks noChangeArrowheads="1"/>
          </p:cNvSpPr>
          <p:nvPr/>
        </p:nvSpPr>
        <p:spPr bwMode="auto">
          <a:xfrm>
            <a:off x="0" y="1790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7" name="Image 6" descr="Clémentine V. Baron - Les sept merveilles - Du monde antique.">
            <a:extLst>
              <a:ext uri="{FF2B5EF4-FFF2-40B4-BE49-F238E27FC236}">
                <a16:creationId xmlns:a16="http://schemas.microsoft.com/office/drawing/2014/main" id="{BC06AE3D-556B-4CDB-9EE6-CD10697AFAC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358639" y="3158703"/>
            <a:ext cx="3474720" cy="2717165"/>
          </a:xfrm>
          <a:prstGeom prst="rect">
            <a:avLst/>
          </a:prstGeom>
          <a:noFill/>
          <a:ln>
            <a:noFill/>
          </a:ln>
        </p:spPr>
      </p:pic>
    </p:spTree>
    <p:extLst>
      <p:ext uri="{BB962C8B-B14F-4D97-AF65-F5344CB8AC3E}">
        <p14:creationId xmlns:p14="http://schemas.microsoft.com/office/powerpoint/2010/main" val="3539769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lstStyle/>
          <a:p>
            <a:r>
              <a:rPr lang="fr-FR" dirty="0"/>
              <a:t>Ex 3 : Repère les pronoms</a:t>
            </a:r>
          </a:p>
        </p:txBody>
      </p:sp>
      <p:sp>
        <p:nvSpPr>
          <p:cNvPr id="9" name="Espace réservé du contenu 8">
            <a:extLst>
              <a:ext uri="{FF2B5EF4-FFF2-40B4-BE49-F238E27FC236}">
                <a16:creationId xmlns:a16="http://schemas.microsoft.com/office/drawing/2014/main" id="{DEB0DC0A-AA1A-4EAC-BA4B-E71CEF6D5F4E}"/>
              </a:ext>
            </a:extLst>
          </p:cNvPr>
          <p:cNvSpPr>
            <a:spLocks noGrp="1"/>
          </p:cNvSpPr>
          <p:nvPr>
            <p:ph idx="1"/>
          </p:nvPr>
        </p:nvSpPr>
        <p:spPr/>
        <p:txBody>
          <a:bodyPr/>
          <a:lstStyle/>
          <a:p>
            <a:r>
              <a:rPr lang="fr-FR" dirty="0"/>
              <a:t>Pour lui faire plaisir, il fait dessiner pour elle un tableau de son paysage préféré. </a:t>
            </a:r>
          </a:p>
          <a:p>
            <a:r>
              <a:rPr lang="fr-FR" dirty="0"/>
              <a:t>Chaque jour, les routes sont encombrées près de l’endroit où ils vivent. </a:t>
            </a:r>
          </a:p>
          <a:p>
            <a:r>
              <a:rPr lang="fr-FR" dirty="0"/>
              <a:t>Il a offert un bouquet à sa femme, celle-ci a sorti un vase. </a:t>
            </a:r>
          </a:p>
          <a:p>
            <a:r>
              <a:rPr lang="fr-FR" dirty="0"/>
              <a:t>Ton jardin est magnifique, le mien n’est pas si fleuri !</a:t>
            </a:r>
          </a:p>
        </p:txBody>
      </p:sp>
    </p:spTree>
    <p:extLst>
      <p:ext uri="{BB962C8B-B14F-4D97-AF65-F5344CB8AC3E}">
        <p14:creationId xmlns:p14="http://schemas.microsoft.com/office/powerpoint/2010/main" val="210180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lstStyle/>
          <a:p>
            <a:r>
              <a:rPr lang="fr-FR" dirty="0"/>
              <a:t>Ex 3 : CORRECTION</a:t>
            </a:r>
          </a:p>
        </p:txBody>
      </p:sp>
      <p:sp>
        <p:nvSpPr>
          <p:cNvPr id="5" name="Espace réservé du contenu 4">
            <a:extLst>
              <a:ext uri="{FF2B5EF4-FFF2-40B4-BE49-F238E27FC236}">
                <a16:creationId xmlns:a16="http://schemas.microsoft.com/office/drawing/2014/main" id="{1FB3B0F1-B2DE-408D-9A6E-F6B2DA62A746}"/>
              </a:ext>
            </a:extLst>
          </p:cNvPr>
          <p:cNvSpPr>
            <a:spLocks noGrp="1"/>
          </p:cNvSpPr>
          <p:nvPr>
            <p:ph idx="1"/>
          </p:nvPr>
        </p:nvSpPr>
        <p:spPr/>
        <p:txBody>
          <a:bodyPr/>
          <a:lstStyle/>
          <a:p>
            <a:r>
              <a:rPr lang="fr-FR" dirty="0"/>
              <a:t>Pour </a:t>
            </a:r>
            <a:r>
              <a:rPr lang="fr-FR" b="1" dirty="0">
                <a:solidFill>
                  <a:srgbClr val="00B050"/>
                </a:solidFill>
              </a:rPr>
              <a:t>lui</a:t>
            </a:r>
            <a:r>
              <a:rPr lang="fr-FR" dirty="0"/>
              <a:t> faire plaisir, </a:t>
            </a:r>
            <a:r>
              <a:rPr lang="fr-FR" b="1" dirty="0">
                <a:solidFill>
                  <a:srgbClr val="00B050"/>
                </a:solidFill>
              </a:rPr>
              <a:t>il</a:t>
            </a:r>
            <a:r>
              <a:rPr lang="fr-FR" dirty="0"/>
              <a:t> fait dessiner pour </a:t>
            </a:r>
            <a:r>
              <a:rPr lang="fr-FR" b="1" dirty="0">
                <a:solidFill>
                  <a:srgbClr val="00B050"/>
                </a:solidFill>
              </a:rPr>
              <a:t>elle</a:t>
            </a:r>
            <a:r>
              <a:rPr lang="fr-FR" dirty="0"/>
              <a:t> un tableau de son paysage préféré. </a:t>
            </a:r>
          </a:p>
          <a:p>
            <a:r>
              <a:rPr lang="fr-FR" dirty="0"/>
              <a:t>Chaque jour, les routes sont encombrées près de l’endroit où </a:t>
            </a:r>
            <a:r>
              <a:rPr lang="fr-FR" b="1" dirty="0">
                <a:solidFill>
                  <a:srgbClr val="00B050"/>
                </a:solidFill>
              </a:rPr>
              <a:t>ils</a:t>
            </a:r>
            <a:r>
              <a:rPr lang="fr-FR" dirty="0"/>
              <a:t> vivent. </a:t>
            </a:r>
          </a:p>
          <a:p>
            <a:r>
              <a:rPr lang="fr-FR" b="1" dirty="0">
                <a:solidFill>
                  <a:srgbClr val="00B050"/>
                </a:solidFill>
              </a:rPr>
              <a:t>Il</a:t>
            </a:r>
            <a:r>
              <a:rPr lang="fr-FR" dirty="0"/>
              <a:t> a offert un bouquet à sa femme, </a:t>
            </a:r>
            <a:r>
              <a:rPr lang="fr-FR" b="1" dirty="0">
                <a:solidFill>
                  <a:srgbClr val="00B050"/>
                </a:solidFill>
              </a:rPr>
              <a:t>celle-ci</a:t>
            </a:r>
            <a:r>
              <a:rPr lang="fr-FR" dirty="0"/>
              <a:t> a sorti un vase. </a:t>
            </a:r>
          </a:p>
          <a:p>
            <a:r>
              <a:rPr lang="fr-FR" dirty="0"/>
              <a:t>Ton jardin est magnifique, </a:t>
            </a:r>
            <a:r>
              <a:rPr lang="fr-FR" b="1" dirty="0">
                <a:solidFill>
                  <a:srgbClr val="00B050"/>
                </a:solidFill>
              </a:rPr>
              <a:t>le mien </a:t>
            </a:r>
            <a:r>
              <a:rPr lang="fr-FR" dirty="0"/>
              <a:t>n’est pas si fleuri !</a:t>
            </a:r>
          </a:p>
        </p:txBody>
      </p:sp>
    </p:spTree>
    <p:extLst>
      <p:ext uri="{BB962C8B-B14F-4D97-AF65-F5344CB8AC3E}">
        <p14:creationId xmlns:p14="http://schemas.microsoft.com/office/powerpoint/2010/main" val="24939891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7B58D87-85FB-42DB-BB67-56723F593F28}"/>
              </a:ext>
            </a:extLst>
          </p:cNvPr>
          <p:cNvSpPr>
            <a:spLocks noGrp="1"/>
          </p:cNvSpPr>
          <p:nvPr>
            <p:ph type="title"/>
          </p:nvPr>
        </p:nvSpPr>
        <p:spPr/>
        <p:txBody>
          <a:bodyPr/>
          <a:lstStyle/>
          <a:p>
            <a:r>
              <a:rPr lang="fr-FR" dirty="0"/>
              <a:t>Résultats</a:t>
            </a:r>
          </a:p>
        </p:txBody>
      </p:sp>
      <p:sp>
        <p:nvSpPr>
          <p:cNvPr id="6" name="Espace réservé du contenu 5">
            <a:extLst>
              <a:ext uri="{FF2B5EF4-FFF2-40B4-BE49-F238E27FC236}">
                <a16:creationId xmlns:a16="http://schemas.microsoft.com/office/drawing/2014/main" id="{FFD47731-6A51-452B-9C33-CA1447A9EB77}"/>
              </a:ext>
            </a:extLst>
          </p:cNvPr>
          <p:cNvSpPr>
            <a:spLocks noGrp="1"/>
          </p:cNvSpPr>
          <p:nvPr>
            <p:ph idx="1"/>
          </p:nvPr>
        </p:nvSpPr>
        <p:spPr/>
        <p:txBody>
          <a:bodyPr/>
          <a:lstStyle/>
          <a:p>
            <a:r>
              <a:rPr lang="fr-FR" dirty="0"/>
              <a:t>Si tu as eu 5 à 7 bonnes réponses  : </a:t>
            </a:r>
          </a:p>
          <a:p>
            <a:pPr lvl="1"/>
            <a:r>
              <a:rPr lang="fr-FR" dirty="0"/>
              <a:t>Tu peux lire le texte 3, bravo ! (diapositive 26)</a:t>
            </a:r>
          </a:p>
          <a:p>
            <a:endParaRPr lang="fr-FR" dirty="0"/>
          </a:p>
          <a:p>
            <a:r>
              <a:rPr lang="fr-FR" dirty="0"/>
              <a:t>Si tu as eu entre 0 et 4 bonnes réponses : </a:t>
            </a:r>
          </a:p>
          <a:p>
            <a:pPr lvl="1"/>
            <a:r>
              <a:rPr lang="fr-FR" dirty="0"/>
              <a:t>Tu as une deuxième chance avec quelques mots supplémentaires </a:t>
            </a:r>
          </a:p>
        </p:txBody>
      </p:sp>
    </p:spTree>
    <p:extLst>
      <p:ext uri="{BB962C8B-B14F-4D97-AF65-F5344CB8AC3E}">
        <p14:creationId xmlns:p14="http://schemas.microsoft.com/office/powerpoint/2010/main" val="7415504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normAutofit/>
          </a:bodyPr>
          <a:lstStyle/>
          <a:p>
            <a:r>
              <a:rPr lang="fr-FR" dirty="0"/>
              <a:t>Ex 3 : deuxième chance !</a:t>
            </a:r>
          </a:p>
        </p:txBody>
      </p:sp>
      <p:sp>
        <p:nvSpPr>
          <p:cNvPr id="3" name="Espace réservé du contenu 2">
            <a:extLst>
              <a:ext uri="{FF2B5EF4-FFF2-40B4-BE49-F238E27FC236}">
                <a16:creationId xmlns:a16="http://schemas.microsoft.com/office/drawing/2014/main" id="{41D253BE-DE92-4338-BCF3-53C82374026B}"/>
              </a:ext>
            </a:extLst>
          </p:cNvPr>
          <p:cNvSpPr>
            <a:spLocks noGrp="1"/>
          </p:cNvSpPr>
          <p:nvPr>
            <p:ph idx="1"/>
          </p:nvPr>
        </p:nvSpPr>
        <p:spPr/>
        <p:txBody>
          <a:bodyPr>
            <a:normAutofit/>
          </a:bodyPr>
          <a:lstStyle/>
          <a:p>
            <a:r>
              <a:rPr lang="fr-FR" dirty="0"/>
              <a:t>Il y avait sept merveilles du monde antique, six d’entre elles ont disparu. </a:t>
            </a:r>
          </a:p>
          <a:p>
            <a:endParaRPr lang="fr-FR" dirty="0"/>
          </a:p>
          <a:p>
            <a:r>
              <a:rPr lang="fr-FR" dirty="0"/>
              <a:t>Cette pyramide est impressionnante mais celle-là est encore plus majestueuse. </a:t>
            </a:r>
          </a:p>
          <a:p>
            <a:endParaRPr lang="fr-FR" dirty="0"/>
          </a:p>
          <a:p>
            <a:r>
              <a:rPr lang="fr-FR" dirty="0"/>
              <a:t>On ne pourra jamais voir les autres merveilles antiques, elles ont disparu !</a:t>
            </a:r>
          </a:p>
        </p:txBody>
      </p:sp>
    </p:spTree>
    <p:extLst>
      <p:ext uri="{BB962C8B-B14F-4D97-AF65-F5344CB8AC3E}">
        <p14:creationId xmlns:p14="http://schemas.microsoft.com/office/powerpoint/2010/main" val="19855681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17628D-15F4-473A-9C4C-4A45615C8357}"/>
              </a:ext>
            </a:extLst>
          </p:cNvPr>
          <p:cNvSpPr>
            <a:spLocks noGrp="1"/>
          </p:cNvSpPr>
          <p:nvPr>
            <p:ph type="title"/>
          </p:nvPr>
        </p:nvSpPr>
        <p:spPr/>
        <p:txBody>
          <a:bodyPr>
            <a:normAutofit fontScale="90000"/>
          </a:bodyPr>
          <a:lstStyle/>
          <a:p>
            <a:r>
              <a:rPr lang="fr-FR" dirty="0"/>
              <a:t>Ex 3 : CORRECTION</a:t>
            </a:r>
            <a:br>
              <a:rPr lang="fr-FR" dirty="0"/>
            </a:br>
            <a:r>
              <a:rPr lang="fr-FR" dirty="0"/>
              <a:t>Il te faut 6 bonnes réponses</a:t>
            </a:r>
          </a:p>
        </p:txBody>
      </p:sp>
      <p:sp>
        <p:nvSpPr>
          <p:cNvPr id="5" name="Espace réservé du contenu 4">
            <a:extLst>
              <a:ext uri="{FF2B5EF4-FFF2-40B4-BE49-F238E27FC236}">
                <a16:creationId xmlns:a16="http://schemas.microsoft.com/office/drawing/2014/main" id="{4D12507F-161E-4AC2-A0B3-C049F53B07CF}"/>
              </a:ext>
            </a:extLst>
          </p:cNvPr>
          <p:cNvSpPr>
            <a:spLocks noGrp="1"/>
          </p:cNvSpPr>
          <p:nvPr>
            <p:ph idx="1"/>
          </p:nvPr>
        </p:nvSpPr>
        <p:spPr/>
        <p:txBody>
          <a:bodyPr>
            <a:normAutofit fontScale="92500" lnSpcReduction="10000"/>
          </a:bodyPr>
          <a:lstStyle/>
          <a:p>
            <a:r>
              <a:rPr lang="fr-FR" b="1" dirty="0">
                <a:solidFill>
                  <a:srgbClr val="00B050"/>
                </a:solidFill>
              </a:rPr>
              <a:t>Il</a:t>
            </a:r>
            <a:r>
              <a:rPr lang="fr-FR" dirty="0"/>
              <a:t> y avait sept merveilles du monde antique, six d’entre </a:t>
            </a:r>
            <a:r>
              <a:rPr lang="fr-FR" b="1" dirty="0">
                <a:solidFill>
                  <a:srgbClr val="00B050"/>
                </a:solidFill>
              </a:rPr>
              <a:t>elles</a:t>
            </a:r>
            <a:r>
              <a:rPr lang="fr-FR" dirty="0"/>
              <a:t> ont disparu. </a:t>
            </a:r>
          </a:p>
          <a:p>
            <a:endParaRPr lang="fr-FR" dirty="0"/>
          </a:p>
          <a:p>
            <a:r>
              <a:rPr lang="fr-FR" dirty="0"/>
              <a:t>Cette pyramide est impressionnante mais </a:t>
            </a:r>
            <a:r>
              <a:rPr lang="fr-FR" b="1" dirty="0">
                <a:solidFill>
                  <a:srgbClr val="00B050"/>
                </a:solidFill>
              </a:rPr>
              <a:t>celle-là</a:t>
            </a:r>
            <a:r>
              <a:rPr lang="fr-FR" dirty="0"/>
              <a:t> est encore plus majestueuse. </a:t>
            </a:r>
          </a:p>
          <a:p>
            <a:endParaRPr lang="fr-FR" dirty="0"/>
          </a:p>
          <a:p>
            <a:r>
              <a:rPr lang="fr-FR" b="1" dirty="0">
                <a:solidFill>
                  <a:srgbClr val="00B050"/>
                </a:solidFill>
              </a:rPr>
              <a:t>On</a:t>
            </a:r>
            <a:r>
              <a:rPr lang="fr-FR" dirty="0"/>
              <a:t> ne pourra jamais voir les autres merveilles antiques, </a:t>
            </a:r>
            <a:r>
              <a:rPr lang="fr-FR" b="1" dirty="0">
                <a:solidFill>
                  <a:srgbClr val="00B050"/>
                </a:solidFill>
              </a:rPr>
              <a:t>elles</a:t>
            </a:r>
            <a:r>
              <a:rPr lang="fr-FR" dirty="0"/>
              <a:t> ont disparu !</a:t>
            </a:r>
          </a:p>
          <a:p>
            <a:endParaRPr lang="fr-FR" dirty="0"/>
          </a:p>
          <a:p>
            <a:r>
              <a:rPr lang="fr-FR" dirty="0"/>
              <a:t>Il te faut 4 ou 5 bonnes réponses pour valider cet exercice. </a:t>
            </a:r>
          </a:p>
          <a:p>
            <a:endParaRPr lang="fr-FR" dirty="0"/>
          </a:p>
        </p:txBody>
      </p:sp>
    </p:spTree>
    <p:extLst>
      <p:ext uri="{BB962C8B-B14F-4D97-AF65-F5344CB8AC3E}">
        <p14:creationId xmlns:p14="http://schemas.microsoft.com/office/powerpoint/2010/main" val="37281411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3</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3 (diapo suivante)</a:t>
            </a:r>
          </a:p>
          <a:p>
            <a:endParaRPr lang="fr-FR" dirty="0"/>
          </a:p>
          <a:p>
            <a:r>
              <a:rPr lang="fr-FR" dirty="0"/>
              <a:t>Si tu as plus de 2 erreurs, demande de l’aide pour voir ce qui te gêne pour progresser. </a:t>
            </a:r>
          </a:p>
        </p:txBody>
      </p:sp>
    </p:spTree>
    <p:extLst>
      <p:ext uri="{BB962C8B-B14F-4D97-AF65-F5344CB8AC3E}">
        <p14:creationId xmlns:p14="http://schemas.microsoft.com/office/powerpoint/2010/main" val="41000458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884D3B-8274-47AD-AE17-152B3595DEF2}"/>
              </a:ext>
            </a:extLst>
          </p:cNvPr>
          <p:cNvSpPr>
            <a:spLocks noGrp="1"/>
          </p:cNvSpPr>
          <p:nvPr>
            <p:ph type="title"/>
          </p:nvPr>
        </p:nvSpPr>
        <p:spPr/>
        <p:txBody>
          <a:bodyPr>
            <a:normAutofit/>
          </a:bodyPr>
          <a:lstStyle/>
          <a:p>
            <a:pPr algn="r"/>
            <a:r>
              <a:rPr lang="fr-FR" sz="3200" dirty="0"/>
              <a:t>Chapitre 3 Les jardins suspendus de Babylone</a:t>
            </a:r>
          </a:p>
        </p:txBody>
      </p:sp>
      <p:sp>
        <p:nvSpPr>
          <p:cNvPr id="3" name="Espace réservé du contenu 2">
            <a:extLst>
              <a:ext uri="{FF2B5EF4-FFF2-40B4-BE49-F238E27FC236}">
                <a16:creationId xmlns:a16="http://schemas.microsoft.com/office/drawing/2014/main" id="{ED4093BD-6151-4EC1-956C-2BE0068E22E5}"/>
              </a:ext>
            </a:extLst>
          </p:cNvPr>
          <p:cNvSpPr>
            <a:spLocks noGrp="1"/>
          </p:cNvSpPr>
          <p:nvPr>
            <p:ph idx="1"/>
          </p:nvPr>
        </p:nvSpPr>
        <p:spPr/>
        <p:txBody>
          <a:bodyPr>
            <a:normAutofit fontScale="92500"/>
          </a:bodyPr>
          <a:lstStyle/>
          <a:p>
            <a:r>
              <a:rPr lang="fr-FR" dirty="0"/>
              <a:t>Au VIe siècle av. J.-C., le roi Nabuchodonosor II est très amoureux de son épouse Amytis. Pour lui rappeler son pays d’enfance, il fait bâtir pour elle de magnifiques jardins suspendus dans la vile antique de Babylone, où ils vivent.</a:t>
            </a:r>
          </a:p>
          <a:p>
            <a:r>
              <a:rPr lang="fr-FR" dirty="0"/>
              <a:t>Trois siècles plus tard, Alexandre le Grand est en pleine conquête. IL attaque la ville de Babylone et, lorsque celle-ci capitule, découvre avec stupeur et émerveillement les jardins suspendus. </a:t>
            </a:r>
          </a:p>
          <a:p>
            <a:r>
              <a:rPr lang="fr-FR" dirty="0"/>
              <a:t>On ne sait pas à quoi ils ressemblaient et, contrairement aux autres merveilles du monde, leur existence n’est pas attestée. Il ne s’agit peut être que d’une légende !</a:t>
            </a:r>
          </a:p>
          <a:p>
            <a:endParaRPr lang="fr-FR" dirty="0"/>
          </a:p>
        </p:txBody>
      </p:sp>
      <p:pic>
        <p:nvPicPr>
          <p:cNvPr id="6" name="Image 5">
            <a:extLst>
              <a:ext uri="{FF2B5EF4-FFF2-40B4-BE49-F238E27FC236}">
                <a16:creationId xmlns:a16="http://schemas.microsoft.com/office/drawing/2014/main" id="{B0A1B00B-6682-4AD2-BA00-37EFDB0215DD}"/>
              </a:ext>
            </a:extLst>
          </p:cNvPr>
          <p:cNvPicPr>
            <a:picLocks noChangeAspect="1"/>
          </p:cNvPicPr>
          <p:nvPr/>
        </p:nvPicPr>
        <p:blipFill>
          <a:blip r:embed="rId2"/>
          <a:stretch>
            <a:fillRect/>
          </a:stretch>
        </p:blipFill>
        <p:spPr>
          <a:xfrm>
            <a:off x="1189607" y="759565"/>
            <a:ext cx="1974248" cy="1544763"/>
          </a:xfrm>
          <a:prstGeom prst="rect">
            <a:avLst/>
          </a:prstGeom>
        </p:spPr>
      </p:pic>
    </p:spTree>
    <p:extLst>
      <p:ext uri="{BB962C8B-B14F-4D97-AF65-F5344CB8AC3E}">
        <p14:creationId xmlns:p14="http://schemas.microsoft.com/office/powerpoint/2010/main" val="4333074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2B36A5-A814-4C24-8060-F8BF8862CBEF}"/>
              </a:ext>
            </a:extLst>
          </p:cNvPr>
          <p:cNvSpPr>
            <a:spLocks noGrp="1"/>
          </p:cNvSpPr>
          <p:nvPr>
            <p:ph type="title"/>
          </p:nvPr>
        </p:nvSpPr>
        <p:spPr/>
        <p:txBody>
          <a:bodyPr/>
          <a:lstStyle/>
          <a:p>
            <a:r>
              <a:rPr lang="fr-FR" dirty="0"/>
              <a:t>BRAVO ! </a:t>
            </a:r>
          </a:p>
        </p:txBody>
      </p:sp>
      <p:sp>
        <p:nvSpPr>
          <p:cNvPr id="3" name="Espace réservé du contenu 2">
            <a:extLst>
              <a:ext uri="{FF2B5EF4-FFF2-40B4-BE49-F238E27FC236}">
                <a16:creationId xmlns:a16="http://schemas.microsoft.com/office/drawing/2014/main" id="{6D4EADB9-40D7-451E-991C-4C8E7A592ACC}"/>
              </a:ext>
            </a:extLst>
          </p:cNvPr>
          <p:cNvSpPr>
            <a:spLocks noGrp="1"/>
          </p:cNvSpPr>
          <p:nvPr>
            <p:ph idx="1"/>
          </p:nvPr>
        </p:nvSpPr>
        <p:spPr/>
        <p:txBody>
          <a:bodyPr>
            <a:normAutofit/>
          </a:bodyPr>
          <a:lstStyle/>
          <a:p>
            <a:pPr marL="0" indent="0" algn="ctr">
              <a:buNone/>
            </a:pPr>
            <a:r>
              <a:rPr lang="fr-FR" sz="4800" dirty="0"/>
              <a:t>La suite demain, pour connaître d’autres merveilles du monde !</a:t>
            </a:r>
          </a:p>
        </p:txBody>
      </p:sp>
    </p:spTree>
    <p:extLst>
      <p:ext uri="{BB962C8B-B14F-4D97-AF65-F5344CB8AC3E}">
        <p14:creationId xmlns:p14="http://schemas.microsoft.com/office/powerpoint/2010/main" val="178104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159D11-0318-4C09-BB2A-BBA143FF6513}"/>
              </a:ext>
            </a:extLst>
          </p:cNvPr>
          <p:cNvSpPr>
            <a:spLocks noGrp="1"/>
          </p:cNvSpPr>
          <p:nvPr>
            <p:ph type="title"/>
          </p:nvPr>
        </p:nvSpPr>
        <p:spPr/>
        <p:txBody>
          <a:bodyPr/>
          <a:lstStyle/>
          <a:p>
            <a:r>
              <a:rPr lang="fr-FR" dirty="0"/>
              <a:t>Comment faire ?</a:t>
            </a:r>
          </a:p>
        </p:txBody>
      </p:sp>
      <p:sp>
        <p:nvSpPr>
          <p:cNvPr id="3" name="Espace réservé du contenu 2">
            <a:extLst>
              <a:ext uri="{FF2B5EF4-FFF2-40B4-BE49-F238E27FC236}">
                <a16:creationId xmlns:a16="http://schemas.microsoft.com/office/drawing/2014/main" id="{F07B2004-2CD3-4194-90E9-21E3750A5582}"/>
              </a:ext>
            </a:extLst>
          </p:cNvPr>
          <p:cNvSpPr>
            <a:spLocks noGrp="1"/>
          </p:cNvSpPr>
          <p:nvPr>
            <p:ph idx="1"/>
          </p:nvPr>
        </p:nvSpPr>
        <p:spPr/>
        <p:txBody>
          <a:bodyPr>
            <a:normAutofit/>
          </a:bodyPr>
          <a:lstStyle/>
          <a:p>
            <a:r>
              <a:rPr lang="fr-FR" dirty="0"/>
              <a:t>Les exercices sont à faire avec les outils dont tu as besoin. </a:t>
            </a:r>
          </a:p>
          <a:p>
            <a:r>
              <a:rPr lang="fr-FR" dirty="0"/>
              <a:t>Relis bien ton travail, vérifie tes réponses avant de corriger avec la diapo suivante. </a:t>
            </a:r>
          </a:p>
          <a:p>
            <a:r>
              <a:rPr lang="fr-FR" dirty="0"/>
              <a:t>Tu te corriges au fur et à mesure et tu suis les instructions selon ton score. </a:t>
            </a:r>
          </a:p>
          <a:p>
            <a:endParaRPr lang="fr-FR" dirty="0"/>
          </a:p>
          <a:p>
            <a:r>
              <a:rPr lang="fr-FR" dirty="0"/>
              <a:t>Prêt ? C’est parti ! </a:t>
            </a:r>
          </a:p>
          <a:p>
            <a:endParaRPr lang="fr-FR" dirty="0"/>
          </a:p>
        </p:txBody>
      </p:sp>
    </p:spTree>
    <p:extLst>
      <p:ext uri="{BB962C8B-B14F-4D97-AF65-F5344CB8AC3E}">
        <p14:creationId xmlns:p14="http://schemas.microsoft.com/office/powerpoint/2010/main" val="57355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E936E-DB22-480B-B1EA-5CF644DACEE3}"/>
              </a:ext>
            </a:extLst>
          </p:cNvPr>
          <p:cNvSpPr>
            <a:spLocks noGrp="1"/>
          </p:cNvSpPr>
          <p:nvPr>
            <p:ph type="title"/>
          </p:nvPr>
        </p:nvSpPr>
        <p:spPr/>
        <p:txBody>
          <a:bodyPr>
            <a:normAutofit fontScale="90000"/>
          </a:bodyPr>
          <a:lstStyle/>
          <a:p>
            <a:r>
              <a:rPr lang="fr-FR" dirty="0"/>
              <a:t>Exercice 1 : Comme dans </a:t>
            </a:r>
            <a:r>
              <a:rPr lang="fr-FR" dirty="0" err="1"/>
              <a:t>phrasix</a:t>
            </a:r>
            <a:r>
              <a:rPr lang="fr-FR" dirty="0"/>
              <a:t>, </a:t>
            </a:r>
            <a:br>
              <a:rPr lang="fr-FR" dirty="0"/>
            </a:br>
            <a:r>
              <a:rPr lang="fr-FR" dirty="0"/>
              <a:t>transforme les phrases comme demandé</a:t>
            </a:r>
          </a:p>
        </p:txBody>
      </p:sp>
      <p:sp>
        <p:nvSpPr>
          <p:cNvPr id="3" name="Espace réservé du contenu 2">
            <a:extLst>
              <a:ext uri="{FF2B5EF4-FFF2-40B4-BE49-F238E27FC236}">
                <a16:creationId xmlns:a16="http://schemas.microsoft.com/office/drawing/2014/main" id="{E0BA9974-874F-49EE-8A78-5D5F42458B84}"/>
              </a:ext>
            </a:extLst>
          </p:cNvPr>
          <p:cNvSpPr>
            <a:spLocks noGrp="1"/>
          </p:cNvSpPr>
          <p:nvPr>
            <p:ph idx="1"/>
          </p:nvPr>
        </p:nvSpPr>
        <p:spPr/>
        <p:txBody>
          <a:bodyPr/>
          <a:lstStyle/>
          <a:p>
            <a:r>
              <a:rPr lang="fr-FR" dirty="0"/>
              <a:t>Cet ouvrage est une merveille. </a:t>
            </a:r>
            <a:r>
              <a:rPr lang="fr-FR" dirty="0">
                <a:sym typeface="Wingdings" panose="05000000000000000000" pitchFamily="2" charset="2"/>
              </a:rPr>
              <a:t> interrogative </a:t>
            </a:r>
          </a:p>
          <a:p>
            <a:r>
              <a:rPr lang="fr-FR" dirty="0">
                <a:sym typeface="Wingdings" panose="05000000000000000000" pitchFamily="2" charset="2"/>
              </a:rPr>
              <a:t>Cet ouvrage est une merveille.  exclamative</a:t>
            </a:r>
          </a:p>
          <a:p>
            <a:r>
              <a:rPr lang="fr-FR" dirty="0">
                <a:sym typeface="Wingdings" panose="05000000000000000000" pitchFamily="2" charset="2"/>
              </a:rPr>
              <a:t>Les auteurs choisissent des sculptures ou de monuments parfaits.  négative</a:t>
            </a:r>
          </a:p>
          <a:p>
            <a:r>
              <a:rPr lang="fr-FR" dirty="0">
                <a:sym typeface="Wingdings" panose="05000000000000000000" pitchFamily="2" charset="2"/>
              </a:rPr>
              <a:t>Il faut ajouter cette œuvre à la liste.  impérative</a:t>
            </a:r>
          </a:p>
          <a:p>
            <a:r>
              <a:rPr lang="fr-FR" dirty="0">
                <a:sym typeface="Wingdings" panose="05000000000000000000" pitchFamily="2" charset="2"/>
              </a:rPr>
              <a:t>Ils ont choisi le chiffre 7.  interrogative</a:t>
            </a:r>
          </a:p>
          <a:p>
            <a:r>
              <a:rPr lang="fr-FR" dirty="0">
                <a:sym typeface="Wingdings" panose="05000000000000000000" pitchFamily="2" charset="2"/>
              </a:rPr>
              <a:t>Les monuments sont situés autour de la Méditerranée.  interrogative</a:t>
            </a:r>
            <a:endParaRPr lang="fr-FR" dirty="0"/>
          </a:p>
          <a:p>
            <a:endParaRPr lang="fr-FR" dirty="0"/>
          </a:p>
        </p:txBody>
      </p:sp>
    </p:spTree>
    <p:extLst>
      <p:ext uri="{BB962C8B-B14F-4D97-AF65-F5344CB8AC3E}">
        <p14:creationId xmlns:p14="http://schemas.microsoft.com/office/powerpoint/2010/main" val="2930673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E936E-DB22-480B-B1EA-5CF644DACEE3}"/>
              </a:ext>
            </a:extLst>
          </p:cNvPr>
          <p:cNvSpPr>
            <a:spLocks noGrp="1"/>
          </p:cNvSpPr>
          <p:nvPr>
            <p:ph type="title"/>
          </p:nvPr>
        </p:nvSpPr>
        <p:spPr/>
        <p:txBody>
          <a:bodyPr>
            <a:normAutofit/>
          </a:bodyPr>
          <a:lstStyle/>
          <a:p>
            <a:r>
              <a:rPr lang="fr-FR" dirty="0"/>
              <a:t>Exercice 1 : </a:t>
            </a:r>
            <a:r>
              <a:rPr lang="fr-FR" dirty="0">
                <a:solidFill>
                  <a:srgbClr val="FF0000"/>
                </a:solidFill>
              </a:rPr>
              <a:t>CORRECTION</a:t>
            </a:r>
          </a:p>
        </p:txBody>
      </p:sp>
      <p:sp>
        <p:nvSpPr>
          <p:cNvPr id="4" name="Espace réservé du contenu 2">
            <a:extLst>
              <a:ext uri="{FF2B5EF4-FFF2-40B4-BE49-F238E27FC236}">
                <a16:creationId xmlns:a16="http://schemas.microsoft.com/office/drawing/2014/main" id="{2516910D-9620-4143-A3E3-1CFC0CD5E2EE}"/>
              </a:ext>
            </a:extLst>
          </p:cNvPr>
          <p:cNvSpPr txBox="1">
            <a:spLocks/>
          </p:cNvSpPr>
          <p:nvPr/>
        </p:nvSpPr>
        <p:spPr>
          <a:xfrm>
            <a:off x="1295402" y="2556932"/>
            <a:ext cx="9601196" cy="3318936"/>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r>
              <a:rPr lang="fr-FR" dirty="0"/>
              <a:t>Cet ouvrage </a:t>
            </a:r>
            <a:r>
              <a:rPr lang="fr-FR" dirty="0">
                <a:highlight>
                  <a:srgbClr val="FFFF00"/>
                </a:highlight>
              </a:rPr>
              <a:t>est-il</a:t>
            </a:r>
            <a:r>
              <a:rPr lang="fr-FR" dirty="0"/>
              <a:t> une merveille </a:t>
            </a:r>
            <a:r>
              <a:rPr lang="fr-FR" dirty="0">
                <a:highlight>
                  <a:srgbClr val="FFFF00"/>
                </a:highlight>
              </a:rPr>
              <a:t>?</a:t>
            </a:r>
            <a:r>
              <a:rPr lang="fr-FR" dirty="0"/>
              <a:t> </a:t>
            </a:r>
            <a:endParaRPr lang="fr-FR" dirty="0">
              <a:sym typeface="Wingdings" panose="05000000000000000000" pitchFamily="2" charset="2"/>
            </a:endParaRPr>
          </a:p>
          <a:p>
            <a:r>
              <a:rPr lang="fr-FR" dirty="0">
                <a:sym typeface="Wingdings" panose="05000000000000000000" pitchFamily="2" charset="2"/>
              </a:rPr>
              <a:t>Cet ouvrage est une merveille </a:t>
            </a:r>
            <a:r>
              <a:rPr lang="fr-FR" dirty="0">
                <a:highlight>
                  <a:srgbClr val="FFFF00"/>
                </a:highlight>
                <a:sym typeface="Wingdings" panose="05000000000000000000" pitchFamily="2" charset="2"/>
              </a:rPr>
              <a:t>!</a:t>
            </a:r>
            <a:r>
              <a:rPr lang="fr-FR" dirty="0">
                <a:sym typeface="Wingdings" panose="05000000000000000000" pitchFamily="2" charset="2"/>
              </a:rPr>
              <a:t> </a:t>
            </a:r>
            <a:r>
              <a:rPr lang="fr-FR" dirty="0">
                <a:highlight>
                  <a:srgbClr val="FFFF00"/>
                </a:highlight>
                <a:sym typeface="Wingdings" panose="05000000000000000000" pitchFamily="2" charset="2"/>
              </a:rPr>
              <a:t>Quelle</a:t>
            </a:r>
            <a:r>
              <a:rPr lang="fr-FR" dirty="0">
                <a:sym typeface="Wingdings" panose="05000000000000000000" pitchFamily="2" charset="2"/>
              </a:rPr>
              <a:t> merveille </a:t>
            </a:r>
            <a:r>
              <a:rPr lang="fr-FR" dirty="0">
                <a:highlight>
                  <a:srgbClr val="FFFF00"/>
                </a:highlight>
                <a:sym typeface="Wingdings" panose="05000000000000000000" pitchFamily="2" charset="2"/>
              </a:rPr>
              <a:t>!</a:t>
            </a:r>
          </a:p>
          <a:p>
            <a:r>
              <a:rPr lang="fr-FR" dirty="0">
                <a:sym typeface="Wingdings" panose="05000000000000000000" pitchFamily="2" charset="2"/>
              </a:rPr>
              <a:t>Les auteurs </a:t>
            </a:r>
            <a:r>
              <a:rPr lang="fr-FR" dirty="0">
                <a:highlight>
                  <a:srgbClr val="FFFF00"/>
                </a:highlight>
                <a:sym typeface="Wingdings" panose="05000000000000000000" pitchFamily="2" charset="2"/>
              </a:rPr>
              <a:t>ne</a:t>
            </a:r>
            <a:r>
              <a:rPr lang="fr-FR" dirty="0">
                <a:sym typeface="Wingdings" panose="05000000000000000000" pitchFamily="2" charset="2"/>
              </a:rPr>
              <a:t> choisissent </a:t>
            </a:r>
            <a:r>
              <a:rPr lang="fr-FR" dirty="0">
                <a:highlight>
                  <a:srgbClr val="FFFF00"/>
                </a:highlight>
                <a:sym typeface="Wingdings" panose="05000000000000000000" pitchFamily="2" charset="2"/>
              </a:rPr>
              <a:t>pas</a:t>
            </a:r>
            <a:r>
              <a:rPr lang="fr-FR" dirty="0">
                <a:sym typeface="Wingdings" panose="05000000000000000000" pitchFamily="2" charset="2"/>
              </a:rPr>
              <a:t> de sculptures ou de monuments parfaits. </a:t>
            </a:r>
          </a:p>
          <a:p>
            <a:r>
              <a:rPr lang="fr-FR" dirty="0">
                <a:highlight>
                  <a:srgbClr val="FFFF00"/>
                </a:highlight>
                <a:sym typeface="Wingdings" panose="05000000000000000000" pitchFamily="2" charset="2"/>
              </a:rPr>
              <a:t>Ajoute</a:t>
            </a:r>
            <a:r>
              <a:rPr lang="fr-FR" dirty="0">
                <a:sym typeface="Wingdings" panose="05000000000000000000" pitchFamily="2" charset="2"/>
              </a:rPr>
              <a:t> cette œuvre à la liste. </a:t>
            </a:r>
            <a:r>
              <a:rPr lang="fr-FR" dirty="0">
                <a:highlight>
                  <a:srgbClr val="FFFF00"/>
                </a:highlight>
                <a:sym typeface="Wingdings" panose="05000000000000000000" pitchFamily="2" charset="2"/>
              </a:rPr>
              <a:t>Ajoutez</a:t>
            </a:r>
            <a:r>
              <a:rPr lang="fr-FR" dirty="0">
                <a:sym typeface="Wingdings" panose="05000000000000000000" pitchFamily="2" charset="2"/>
              </a:rPr>
              <a:t> cette œuvre à la liste.</a:t>
            </a:r>
          </a:p>
          <a:p>
            <a:r>
              <a:rPr lang="fr-FR" dirty="0">
                <a:highlight>
                  <a:srgbClr val="FFFF00"/>
                </a:highlight>
                <a:sym typeface="Wingdings" panose="05000000000000000000" pitchFamily="2" charset="2"/>
              </a:rPr>
              <a:t>Quel</a:t>
            </a:r>
            <a:r>
              <a:rPr lang="fr-FR" dirty="0">
                <a:sym typeface="Wingdings" panose="05000000000000000000" pitchFamily="2" charset="2"/>
              </a:rPr>
              <a:t> chiffre ont-ils choisi </a:t>
            </a:r>
            <a:r>
              <a:rPr lang="fr-FR" dirty="0">
                <a:highlight>
                  <a:srgbClr val="FFFF00"/>
                </a:highlight>
                <a:sym typeface="Wingdings" panose="05000000000000000000" pitchFamily="2" charset="2"/>
              </a:rPr>
              <a:t>?</a:t>
            </a:r>
            <a:r>
              <a:rPr lang="fr-FR" dirty="0">
                <a:sym typeface="Wingdings" panose="05000000000000000000" pitchFamily="2" charset="2"/>
              </a:rPr>
              <a:t> </a:t>
            </a:r>
            <a:r>
              <a:rPr lang="fr-FR" dirty="0">
                <a:highlight>
                  <a:srgbClr val="FFFF00"/>
                </a:highlight>
                <a:sym typeface="Wingdings" panose="05000000000000000000" pitchFamily="2" charset="2"/>
              </a:rPr>
              <a:t>Pourquoi</a:t>
            </a:r>
            <a:r>
              <a:rPr lang="fr-FR" dirty="0">
                <a:sym typeface="Wingdings" panose="05000000000000000000" pitchFamily="2" charset="2"/>
              </a:rPr>
              <a:t> ont-ils chois le chiffre 7 </a:t>
            </a:r>
            <a:r>
              <a:rPr lang="fr-FR" dirty="0">
                <a:highlight>
                  <a:srgbClr val="FFFF00"/>
                </a:highlight>
                <a:sym typeface="Wingdings" panose="05000000000000000000" pitchFamily="2" charset="2"/>
              </a:rPr>
              <a:t>?</a:t>
            </a:r>
          </a:p>
          <a:p>
            <a:r>
              <a:rPr lang="fr-FR" dirty="0">
                <a:highlight>
                  <a:srgbClr val="FFFF00"/>
                </a:highlight>
                <a:sym typeface="Wingdings" panose="05000000000000000000" pitchFamily="2" charset="2"/>
              </a:rPr>
              <a:t>Pourquoi</a:t>
            </a:r>
            <a:r>
              <a:rPr lang="fr-FR" dirty="0">
                <a:sym typeface="Wingdings" panose="05000000000000000000" pitchFamily="2" charset="2"/>
              </a:rPr>
              <a:t> les monuments sont-ils situés autour de la Méditerranée </a:t>
            </a:r>
            <a:r>
              <a:rPr lang="fr-FR" dirty="0">
                <a:highlight>
                  <a:srgbClr val="FFFF00"/>
                </a:highlight>
                <a:sym typeface="Wingdings" panose="05000000000000000000" pitchFamily="2" charset="2"/>
              </a:rPr>
              <a:t>?</a:t>
            </a:r>
            <a:r>
              <a:rPr lang="fr-FR" dirty="0">
                <a:sym typeface="Wingdings" panose="05000000000000000000" pitchFamily="2" charset="2"/>
              </a:rPr>
              <a:t> </a:t>
            </a:r>
            <a:r>
              <a:rPr lang="fr-FR" dirty="0">
                <a:highlight>
                  <a:srgbClr val="FFFF00"/>
                </a:highlight>
                <a:sym typeface="Wingdings" panose="05000000000000000000" pitchFamily="2" charset="2"/>
              </a:rPr>
              <a:t>Où</a:t>
            </a:r>
            <a:r>
              <a:rPr lang="fr-FR" dirty="0">
                <a:sym typeface="Wingdings" panose="05000000000000000000" pitchFamily="2" charset="2"/>
              </a:rPr>
              <a:t> sont situés les monuments </a:t>
            </a:r>
            <a:r>
              <a:rPr lang="fr-FR" dirty="0">
                <a:highlight>
                  <a:srgbClr val="FFFF00"/>
                </a:highlight>
                <a:sym typeface="Wingdings" panose="05000000000000000000" pitchFamily="2" charset="2"/>
              </a:rPr>
              <a:t>?</a:t>
            </a:r>
            <a:r>
              <a:rPr lang="fr-FR" dirty="0">
                <a:sym typeface="Wingdings" panose="05000000000000000000" pitchFamily="2" charset="2"/>
              </a:rPr>
              <a:t> </a:t>
            </a:r>
            <a:endParaRPr lang="fr-FR" dirty="0"/>
          </a:p>
          <a:p>
            <a:endParaRPr lang="fr-FR" dirty="0"/>
          </a:p>
        </p:txBody>
      </p:sp>
    </p:spTree>
    <p:extLst>
      <p:ext uri="{BB962C8B-B14F-4D97-AF65-F5344CB8AC3E}">
        <p14:creationId xmlns:p14="http://schemas.microsoft.com/office/powerpoint/2010/main" val="1213074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E86A8D-01E7-43FC-94FE-159A2F4FC9EB}"/>
              </a:ext>
            </a:extLst>
          </p:cNvPr>
          <p:cNvSpPr>
            <a:spLocks noGrp="1"/>
          </p:cNvSpPr>
          <p:nvPr>
            <p:ph type="title"/>
          </p:nvPr>
        </p:nvSpPr>
        <p:spPr/>
        <p:txBody>
          <a:bodyPr/>
          <a:lstStyle/>
          <a:p>
            <a:r>
              <a:rPr lang="fr-FR" dirty="0"/>
              <a:t>Résultats 	</a:t>
            </a:r>
          </a:p>
        </p:txBody>
      </p:sp>
      <p:sp>
        <p:nvSpPr>
          <p:cNvPr id="3" name="Espace réservé du contenu 2">
            <a:extLst>
              <a:ext uri="{FF2B5EF4-FFF2-40B4-BE49-F238E27FC236}">
                <a16:creationId xmlns:a16="http://schemas.microsoft.com/office/drawing/2014/main" id="{E217DC3F-3F6D-475D-9F32-17B897ABC44A}"/>
              </a:ext>
            </a:extLst>
          </p:cNvPr>
          <p:cNvSpPr>
            <a:spLocks noGrp="1"/>
          </p:cNvSpPr>
          <p:nvPr>
            <p:ph idx="1"/>
          </p:nvPr>
        </p:nvSpPr>
        <p:spPr/>
        <p:txBody>
          <a:bodyPr/>
          <a:lstStyle/>
          <a:p>
            <a:r>
              <a:rPr lang="fr-FR" dirty="0"/>
              <a:t>Tu as 5 ou 6 phrases correctes : </a:t>
            </a:r>
          </a:p>
          <a:p>
            <a:pPr marL="0" indent="0">
              <a:buNone/>
            </a:pPr>
            <a:r>
              <a:rPr lang="fr-FR" dirty="0">
                <a:sym typeface="Wingdings" panose="05000000000000000000" pitchFamily="2" charset="2"/>
              </a:rPr>
              <a:t> </a:t>
            </a:r>
            <a:r>
              <a:rPr lang="fr-FR" dirty="0"/>
              <a:t>Tu peux lire le texte 1 (diapositive 10)</a:t>
            </a:r>
          </a:p>
          <a:p>
            <a:endParaRPr lang="fr-FR" dirty="0"/>
          </a:p>
          <a:p>
            <a:r>
              <a:rPr lang="fr-FR" dirty="0"/>
              <a:t>Tu as entre 0 et 4 phrases correctes : </a:t>
            </a:r>
          </a:p>
          <a:p>
            <a:pPr marL="0" indent="0">
              <a:buNone/>
            </a:pPr>
            <a:r>
              <a:rPr lang="fr-FR" dirty="0">
                <a:sym typeface="Wingdings" panose="05000000000000000000" pitchFamily="2" charset="2"/>
              </a:rPr>
              <a:t> Tu dois réussir la deuxième chance (même consigne)</a:t>
            </a:r>
          </a:p>
          <a:p>
            <a:endParaRPr lang="fr-FR" dirty="0"/>
          </a:p>
          <a:p>
            <a:endParaRPr lang="fr-FR" dirty="0"/>
          </a:p>
        </p:txBody>
      </p:sp>
    </p:spTree>
    <p:extLst>
      <p:ext uri="{BB962C8B-B14F-4D97-AF65-F5344CB8AC3E}">
        <p14:creationId xmlns:p14="http://schemas.microsoft.com/office/powerpoint/2010/main" val="2764332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lstStyle/>
          <a:p>
            <a:r>
              <a:rPr lang="fr-FR" dirty="0"/>
              <a:t>Ex 1 : deuxième chance !</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lstStyle/>
          <a:p>
            <a:r>
              <a:rPr lang="fr-FR" dirty="0"/>
              <a:t>Cette pyramide est parfaite. </a:t>
            </a:r>
            <a:r>
              <a:rPr lang="fr-FR" dirty="0">
                <a:sym typeface="Wingdings" panose="05000000000000000000" pitchFamily="2" charset="2"/>
              </a:rPr>
              <a:t> exclamative</a:t>
            </a:r>
          </a:p>
          <a:p>
            <a:r>
              <a:rPr lang="fr-FR" dirty="0">
                <a:sym typeface="Wingdings" panose="05000000000000000000" pitchFamily="2" charset="2"/>
              </a:rPr>
              <a:t>La liste comporte 7 œuvres parfaites.  interrogative</a:t>
            </a:r>
          </a:p>
          <a:p>
            <a:r>
              <a:rPr lang="fr-FR" dirty="0">
                <a:sym typeface="Wingdings" panose="05000000000000000000" pitchFamily="2" charset="2"/>
              </a:rPr>
              <a:t>Tu dois mesurer la hauteur de la pyramide.  impérative</a:t>
            </a:r>
          </a:p>
          <a:p>
            <a:r>
              <a:rPr lang="fr-FR" dirty="0">
                <a:sym typeface="Wingdings" panose="05000000000000000000" pitchFamily="2" charset="2"/>
              </a:rPr>
              <a:t>Notre école fait partie de la liste des merveilles du monde.  négative</a:t>
            </a:r>
          </a:p>
          <a:p>
            <a:endParaRPr lang="fr-FR" dirty="0">
              <a:sym typeface="Wingdings" panose="05000000000000000000" pitchFamily="2" charset="2"/>
            </a:endParaRPr>
          </a:p>
          <a:p>
            <a:pPr marL="0" indent="0">
              <a:buNone/>
            </a:pPr>
            <a:endParaRPr lang="fr-FR" dirty="0">
              <a:sym typeface="Wingdings" panose="05000000000000000000" pitchFamily="2" charset="2"/>
            </a:endParaRPr>
          </a:p>
        </p:txBody>
      </p:sp>
    </p:spTree>
    <p:extLst>
      <p:ext uri="{BB962C8B-B14F-4D97-AF65-F5344CB8AC3E}">
        <p14:creationId xmlns:p14="http://schemas.microsoft.com/office/powerpoint/2010/main" val="4066083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50377A-9FBB-4F78-8D70-BFE15ACAEBF4}"/>
              </a:ext>
            </a:extLst>
          </p:cNvPr>
          <p:cNvSpPr>
            <a:spLocks noGrp="1"/>
          </p:cNvSpPr>
          <p:nvPr>
            <p:ph type="title"/>
          </p:nvPr>
        </p:nvSpPr>
        <p:spPr/>
        <p:txBody>
          <a:bodyPr>
            <a:normAutofit/>
          </a:bodyPr>
          <a:lstStyle/>
          <a:p>
            <a:r>
              <a:rPr lang="fr-FR" dirty="0"/>
              <a:t>Ex 1 : CORRECTION</a:t>
            </a:r>
          </a:p>
        </p:txBody>
      </p:sp>
      <p:sp>
        <p:nvSpPr>
          <p:cNvPr id="3" name="Espace réservé du contenu 2">
            <a:extLst>
              <a:ext uri="{FF2B5EF4-FFF2-40B4-BE49-F238E27FC236}">
                <a16:creationId xmlns:a16="http://schemas.microsoft.com/office/drawing/2014/main" id="{6DA3B623-C974-4F02-9E14-0188614CDB28}"/>
              </a:ext>
            </a:extLst>
          </p:cNvPr>
          <p:cNvSpPr>
            <a:spLocks noGrp="1"/>
          </p:cNvSpPr>
          <p:nvPr>
            <p:ph idx="1"/>
          </p:nvPr>
        </p:nvSpPr>
        <p:spPr/>
        <p:txBody>
          <a:bodyPr>
            <a:normAutofit lnSpcReduction="10000"/>
          </a:bodyPr>
          <a:lstStyle/>
          <a:p>
            <a:r>
              <a:rPr lang="fr-FR" dirty="0"/>
              <a:t>Cette pyramide est parfaite </a:t>
            </a:r>
            <a:r>
              <a:rPr lang="fr-FR" dirty="0">
                <a:highlight>
                  <a:srgbClr val="FFFF00"/>
                </a:highlight>
              </a:rPr>
              <a:t>!</a:t>
            </a:r>
            <a:r>
              <a:rPr lang="fr-FR" dirty="0"/>
              <a:t> </a:t>
            </a:r>
            <a:r>
              <a:rPr lang="fr-FR" dirty="0">
                <a:highlight>
                  <a:srgbClr val="FFFF00"/>
                </a:highlight>
              </a:rPr>
              <a:t>Quelle</a:t>
            </a:r>
            <a:r>
              <a:rPr lang="fr-FR" dirty="0"/>
              <a:t> pyramide parfaite </a:t>
            </a:r>
            <a:r>
              <a:rPr lang="fr-FR" dirty="0">
                <a:highlight>
                  <a:srgbClr val="FFFF00"/>
                </a:highlight>
              </a:rPr>
              <a:t>!</a:t>
            </a:r>
            <a:r>
              <a:rPr lang="fr-FR" dirty="0"/>
              <a:t> </a:t>
            </a:r>
            <a:endParaRPr lang="fr-FR" dirty="0">
              <a:sym typeface="Wingdings" panose="05000000000000000000" pitchFamily="2" charset="2"/>
            </a:endParaRPr>
          </a:p>
          <a:p>
            <a:r>
              <a:rPr lang="fr-FR" dirty="0">
                <a:highlight>
                  <a:srgbClr val="FFFF00"/>
                </a:highlight>
                <a:sym typeface="Wingdings" panose="05000000000000000000" pitchFamily="2" charset="2"/>
              </a:rPr>
              <a:t>Combien</a:t>
            </a:r>
            <a:r>
              <a:rPr lang="fr-FR" dirty="0">
                <a:sym typeface="Wingdings" panose="05000000000000000000" pitchFamily="2" charset="2"/>
              </a:rPr>
              <a:t> d’œuvres y a-t-il sur la liste ? </a:t>
            </a:r>
            <a:r>
              <a:rPr lang="fr-FR" dirty="0">
                <a:highlight>
                  <a:srgbClr val="FFFF00"/>
                </a:highlight>
                <a:sym typeface="Wingdings" panose="05000000000000000000" pitchFamily="2" charset="2"/>
              </a:rPr>
              <a:t>Combien</a:t>
            </a:r>
            <a:r>
              <a:rPr lang="fr-FR" dirty="0">
                <a:sym typeface="Wingdings" panose="05000000000000000000" pitchFamily="2" charset="2"/>
              </a:rPr>
              <a:t> d’œuvres comporte la liste ? </a:t>
            </a:r>
          </a:p>
          <a:p>
            <a:r>
              <a:rPr lang="fr-FR" dirty="0">
                <a:highlight>
                  <a:srgbClr val="FFFF00"/>
                </a:highlight>
                <a:sym typeface="Wingdings" panose="05000000000000000000" pitchFamily="2" charset="2"/>
              </a:rPr>
              <a:t>Mesure</a:t>
            </a:r>
            <a:r>
              <a:rPr lang="fr-FR" dirty="0">
                <a:sym typeface="Wingdings" panose="05000000000000000000" pitchFamily="2" charset="2"/>
              </a:rPr>
              <a:t> la hauteur de la pyramide. </a:t>
            </a:r>
          </a:p>
          <a:p>
            <a:r>
              <a:rPr lang="fr-FR" dirty="0">
                <a:sym typeface="Wingdings" panose="05000000000000000000" pitchFamily="2" charset="2"/>
              </a:rPr>
              <a:t>Notre école </a:t>
            </a:r>
            <a:r>
              <a:rPr lang="fr-FR" dirty="0">
                <a:highlight>
                  <a:srgbClr val="FFFF00"/>
                </a:highlight>
                <a:sym typeface="Wingdings" panose="05000000000000000000" pitchFamily="2" charset="2"/>
              </a:rPr>
              <a:t>ne</a:t>
            </a:r>
            <a:r>
              <a:rPr lang="fr-FR" dirty="0">
                <a:sym typeface="Wingdings" panose="05000000000000000000" pitchFamily="2" charset="2"/>
              </a:rPr>
              <a:t> fait </a:t>
            </a:r>
            <a:r>
              <a:rPr lang="fr-FR" dirty="0">
                <a:highlight>
                  <a:srgbClr val="FFFF00"/>
                </a:highlight>
                <a:sym typeface="Wingdings" panose="05000000000000000000" pitchFamily="2" charset="2"/>
              </a:rPr>
              <a:t>pas (encore) </a:t>
            </a:r>
            <a:r>
              <a:rPr lang="fr-FR" dirty="0">
                <a:sym typeface="Wingdings" panose="05000000000000000000" pitchFamily="2" charset="2"/>
              </a:rPr>
              <a:t>partie de la liste des merveilles du monde.  négative</a:t>
            </a:r>
          </a:p>
          <a:p>
            <a:endParaRPr lang="fr-FR" dirty="0">
              <a:sym typeface="Wingdings" panose="05000000000000000000" pitchFamily="2" charset="2"/>
            </a:endParaRPr>
          </a:p>
          <a:p>
            <a:r>
              <a:rPr lang="fr-FR" dirty="0"/>
              <a:t>Il te faut au moins trois phrases bien transformées.</a:t>
            </a:r>
            <a:endParaRPr lang="fr-FR" dirty="0">
              <a:sym typeface="Wingdings" panose="05000000000000000000" pitchFamily="2" charset="2"/>
            </a:endParaRPr>
          </a:p>
        </p:txBody>
      </p:sp>
    </p:spTree>
    <p:extLst>
      <p:ext uri="{BB962C8B-B14F-4D97-AF65-F5344CB8AC3E}">
        <p14:creationId xmlns:p14="http://schemas.microsoft.com/office/powerpoint/2010/main" val="3550365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491D-C451-4BCA-A29F-0AC2E5C4CFA6}"/>
              </a:ext>
            </a:extLst>
          </p:cNvPr>
          <p:cNvSpPr>
            <a:spLocks noGrp="1"/>
          </p:cNvSpPr>
          <p:nvPr>
            <p:ph type="title"/>
          </p:nvPr>
        </p:nvSpPr>
        <p:spPr/>
        <p:txBody>
          <a:bodyPr/>
          <a:lstStyle/>
          <a:p>
            <a:r>
              <a:rPr lang="fr-FR" dirty="0"/>
              <a:t>Bilan Ex 1</a:t>
            </a:r>
          </a:p>
        </p:txBody>
      </p:sp>
      <p:sp>
        <p:nvSpPr>
          <p:cNvPr id="3" name="Espace réservé du contenu 2">
            <a:extLst>
              <a:ext uri="{FF2B5EF4-FFF2-40B4-BE49-F238E27FC236}">
                <a16:creationId xmlns:a16="http://schemas.microsoft.com/office/drawing/2014/main" id="{E3AFA800-A0FE-43B3-B91F-42D1018EB8BD}"/>
              </a:ext>
            </a:extLst>
          </p:cNvPr>
          <p:cNvSpPr>
            <a:spLocks noGrp="1"/>
          </p:cNvSpPr>
          <p:nvPr>
            <p:ph idx="1"/>
          </p:nvPr>
        </p:nvSpPr>
        <p:spPr/>
        <p:txBody>
          <a:bodyPr/>
          <a:lstStyle/>
          <a:p>
            <a:r>
              <a:rPr lang="fr-FR" dirty="0"/>
              <a:t>Si tu as bien validé la seconde chance, tu peux lire le texte 1</a:t>
            </a:r>
          </a:p>
          <a:p>
            <a:endParaRPr lang="fr-FR" dirty="0"/>
          </a:p>
          <a:p>
            <a:r>
              <a:rPr lang="fr-FR" dirty="0"/>
              <a:t>Si tu as toujours des erreurs, demande de l’aide pour voir ce qui te gêne pour progresser. </a:t>
            </a:r>
          </a:p>
        </p:txBody>
      </p:sp>
    </p:spTree>
    <p:extLst>
      <p:ext uri="{BB962C8B-B14F-4D97-AF65-F5344CB8AC3E}">
        <p14:creationId xmlns:p14="http://schemas.microsoft.com/office/powerpoint/2010/main" val="334437683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que">
  <a:themeElements>
    <a:clrScheme name="Organique">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que">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que">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635</TotalTime>
  <Words>1569</Words>
  <Application>Microsoft Office PowerPoint</Application>
  <PresentationFormat>Grand écran</PresentationFormat>
  <Paragraphs>139</Paragraphs>
  <Slides>27</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27</vt:i4>
      </vt:variant>
    </vt:vector>
  </HeadingPairs>
  <TitlesOfParts>
    <vt:vector size="31" baseType="lpstr">
      <vt:lpstr>Arial</vt:lpstr>
      <vt:lpstr>Calibri</vt:lpstr>
      <vt:lpstr>Garamond</vt:lpstr>
      <vt:lpstr>Organique</vt:lpstr>
      <vt:lpstr>Gagne ton chapitre !</vt:lpstr>
      <vt:lpstr>Gagne ton prochain texte de lecture en validant les exercices !</vt:lpstr>
      <vt:lpstr>Comment faire ?</vt:lpstr>
      <vt:lpstr>Exercice 1 : Comme dans phrasix,  transforme les phrases comme demandé</vt:lpstr>
      <vt:lpstr>Exercice 1 : CORRECTION</vt:lpstr>
      <vt:lpstr>Résultats  </vt:lpstr>
      <vt:lpstr>Ex 1 : deuxième chance !</vt:lpstr>
      <vt:lpstr>Ex 1 : CORRECTION</vt:lpstr>
      <vt:lpstr>Bilan Ex 1</vt:lpstr>
      <vt:lpstr>Chapitre 1</vt:lpstr>
      <vt:lpstr>Exercice 2</vt:lpstr>
      <vt:lpstr>Ex 2 : je conjugue au futur</vt:lpstr>
      <vt:lpstr>Ex 2 : CORRECTION</vt:lpstr>
      <vt:lpstr>Résultats  </vt:lpstr>
      <vt:lpstr>Ex 2 : deuxième chance !</vt:lpstr>
      <vt:lpstr>Ex 2 : CORRECTION</vt:lpstr>
      <vt:lpstr>Bilan Ex 2</vt:lpstr>
      <vt:lpstr>Chapitre 2 La pyramide de Khéops</vt:lpstr>
      <vt:lpstr>Exercice 3</vt:lpstr>
      <vt:lpstr>Ex 3 : Repère les pronoms</vt:lpstr>
      <vt:lpstr>Ex 3 : CORRECTION</vt:lpstr>
      <vt:lpstr>Résultats</vt:lpstr>
      <vt:lpstr>Ex 3 : deuxième chance !</vt:lpstr>
      <vt:lpstr>Ex 3 : CORRECTION Il te faut 6 bonnes réponses</vt:lpstr>
      <vt:lpstr>Bilan Ex 3</vt:lpstr>
      <vt:lpstr>Chapitre 3 Les jardins suspendus de Babylone</vt:lpstr>
      <vt:lpstr>BRAVO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Gagne ton chapitre !</dc:title>
  <dc:creator>Emilie Pinel</dc:creator>
  <cp:lastModifiedBy>Emilie Pinel</cp:lastModifiedBy>
  <cp:revision>33</cp:revision>
  <dcterms:created xsi:type="dcterms:W3CDTF">2020-04-05T10:23:13Z</dcterms:created>
  <dcterms:modified xsi:type="dcterms:W3CDTF">2021-04-01T19:39:04Z</dcterms:modified>
</cp:coreProperties>
</file>