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sldIdLst>
    <p:sldId id="256" r:id="rId2"/>
    <p:sldId id="257" r:id="rId3"/>
    <p:sldId id="285" r:id="rId4"/>
    <p:sldId id="259" r:id="rId5"/>
    <p:sldId id="261" r:id="rId6"/>
    <p:sldId id="262" r:id="rId7"/>
    <p:sldId id="263" r:id="rId8"/>
    <p:sldId id="265" r:id="rId9"/>
    <p:sldId id="264" r:id="rId10"/>
    <p:sldId id="278" r:id="rId11"/>
    <p:sldId id="266" r:id="rId12"/>
    <p:sldId id="267" r:id="rId13"/>
    <p:sldId id="287" r:id="rId14"/>
    <p:sldId id="269" r:id="rId15"/>
    <p:sldId id="270" r:id="rId16"/>
    <p:sldId id="271" r:id="rId17"/>
    <p:sldId id="272" r:id="rId18"/>
    <p:sldId id="279" r:id="rId19"/>
    <p:sldId id="28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D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80" d="100"/>
          <a:sy n="80" d="100"/>
        </p:scale>
        <p:origin x="78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fr-FR"/>
              <a:t>Modifiez le style du titre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a:xfrm>
            <a:off x="2692397" y="5037663"/>
            <a:ext cx="5214635" cy="279400"/>
          </a:xfrm>
        </p:spPr>
        <p:txBody>
          <a:bodyPr/>
          <a:lstStyle/>
          <a:p>
            <a:endParaRPr lang="fr-FR"/>
          </a:p>
        </p:txBody>
      </p:sp>
      <p:sp>
        <p:nvSpPr>
          <p:cNvPr id="6" name="Slide Number Placeholder 5"/>
          <p:cNvSpPr>
            <a:spLocks noGrp="1"/>
          </p:cNvSpPr>
          <p:nvPr>
            <p:ph type="sldNum" sz="quarter" idx="12"/>
          </p:nvPr>
        </p:nvSpPr>
        <p:spPr>
          <a:xfrm>
            <a:off x="8956900" y="5037663"/>
            <a:ext cx="551167" cy="279400"/>
          </a:xfrm>
        </p:spPr>
        <p:txBody>
          <a:bodyPr/>
          <a:lstStyle/>
          <a:p>
            <a:fld id="{01F20DA9-AA62-4B25-922F-3FB246D96833}" type="slidenum">
              <a:rPr lang="fr-FR" smtClean="0"/>
              <a:t>‹N°›</a:t>
            </a:fld>
            <a:endParaRPr lang="fr-F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7689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18530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465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94061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308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635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208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6183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248289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fr-FR"/>
              <a:t>Modifiez le style du titre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771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773881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C043A1C-6467-4587-8424-54B898C831D4}" type="datetimeFigureOut">
              <a:rPr lang="fr-FR" smtClean="0"/>
              <a:t>01/04/2021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1F20DA9-AA62-4B25-922F-3FB246D96833}" type="slidenum">
              <a:rPr lang="fr-FR" smtClean="0"/>
              <a:t>‹N°›</a:t>
            </a:fld>
            <a:endParaRPr lang="fr-F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4573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C043A1C-6467-4587-8424-54B898C831D4}" type="datetimeFigureOut">
              <a:rPr lang="fr-FR" smtClean="0"/>
              <a:t>01/04/2021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650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043A1C-6467-4587-8424-54B898C831D4}" type="datetimeFigureOut">
              <a:rPr lang="fr-FR" smtClean="0"/>
              <a:t>01/04/2021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532850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fr-FR"/>
              <a:t>Modifiez le style du titre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70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fr-FR"/>
              <a:t>Modifiez le style du titre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13754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C043A1C-6467-4587-8424-54B898C831D4}" type="datetimeFigureOut">
              <a:rPr lang="fr-FR" smtClean="0"/>
              <a:t>01/04/2021</a:t>
            </a:fld>
            <a:endParaRPr lang="fr-F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r-F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1F20DA9-AA62-4B25-922F-3FB246D96833}" type="slidenum">
              <a:rPr lang="fr-FR" smtClean="0"/>
              <a:t>‹N°›</a:t>
            </a:fld>
            <a:endParaRPr lang="fr-FR"/>
          </a:p>
        </p:txBody>
      </p:sp>
    </p:spTree>
    <p:extLst>
      <p:ext uri="{BB962C8B-B14F-4D97-AF65-F5344CB8AC3E}">
        <p14:creationId xmlns:p14="http://schemas.microsoft.com/office/powerpoint/2010/main" val="3210959936"/>
      </p:ext>
    </p:extLst>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 id="2147484207" r:id="rId15"/>
    <p:sldLayoutId id="2147484208" r:id="rId16"/>
    <p:sldLayoutId id="214748420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C4752E-52BB-4796-ACA7-02EC9CDB9B62}"/>
              </a:ext>
            </a:extLst>
          </p:cNvPr>
          <p:cNvSpPr>
            <a:spLocks noGrp="1"/>
          </p:cNvSpPr>
          <p:nvPr>
            <p:ph type="ctrTitle"/>
          </p:nvPr>
        </p:nvSpPr>
        <p:spPr/>
        <p:txBody>
          <a:bodyPr/>
          <a:lstStyle/>
          <a:p>
            <a:r>
              <a:rPr lang="fr-FR" dirty="0"/>
              <a:t>Gagne ton chapitre !</a:t>
            </a:r>
          </a:p>
        </p:txBody>
      </p:sp>
      <p:pic>
        <p:nvPicPr>
          <p:cNvPr id="5" name="Image 4">
            <a:extLst>
              <a:ext uri="{FF2B5EF4-FFF2-40B4-BE49-F238E27FC236}">
                <a16:creationId xmlns:a16="http://schemas.microsoft.com/office/drawing/2014/main" id="{C72CAA38-07E3-4A1A-A165-B9B12673DD5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23671" y="3675352"/>
            <a:ext cx="1944657" cy="1521609"/>
          </a:xfrm>
          <a:prstGeom prst="rect">
            <a:avLst/>
          </a:prstGeom>
        </p:spPr>
      </p:pic>
      <p:sp>
        <p:nvSpPr>
          <p:cNvPr id="4" name="Rectangle 1">
            <a:extLst>
              <a:ext uri="{FF2B5EF4-FFF2-40B4-BE49-F238E27FC236}">
                <a16:creationId xmlns:a16="http://schemas.microsoft.com/office/drawing/2014/main" id="{C030A6E2-1E6E-4205-8B70-599897512554}"/>
              </a:ext>
            </a:extLst>
          </p:cNvPr>
          <p:cNvSpPr>
            <a:spLocks noGrp="1" noChangeArrowheads="1"/>
          </p:cNvSpPr>
          <p:nvPr>
            <p:ph type="subTitle" idx="1"/>
          </p:nvPr>
        </p:nvSpPr>
        <p:spPr bwMode="auto">
          <a:xfrm>
            <a:off x="7216775" y="4666217"/>
            <a:ext cx="149752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a:ln>
                  <a:noFill/>
                </a:ln>
                <a:solidFill>
                  <a:srgbClr val="002060"/>
                </a:solidFill>
                <a:effectLst/>
                <a:latin typeface="Calibri" panose="020F0502020204030204" pitchFamily="34" charset="0"/>
                <a:cs typeface="Calibri" panose="020F0502020204030204" pitchFamily="34" charset="0"/>
              </a:rPr>
              <a:t> </a:t>
            </a:r>
            <a:r>
              <a:rPr kumimoji="0" lang="fr-FR" altLang="fr-FR" sz="1100" b="0" i="0" u="none" strike="noStrike" cap="none" normalizeH="0" baseline="0" dirty="0">
                <a:ln>
                  <a:noFill/>
                </a:ln>
                <a:solidFill>
                  <a:schemeClr val="tx1"/>
                </a:solidFill>
                <a:effectLst/>
              </a:rPr>
              <a:t>@uniqueheritagemedia</a:t>
            </a:r>
            <a:endParaRPr kumimoji="0" lang="fr-FR" altLang="fr-FR"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5047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sz="3600" dirty="0"/>
              <a:t>Chapitre 4 La statue de Zeus à Olympie</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lnSpcReduction="10000"/>
          </a:bodyPr>
          <a:lstStyle/>
          <a:p>
            <a:r>
              <a:rPr lang="fr-FR" dirty="0"/>
              <a:t>Vers 450 av. J.-C., le sculpteur grec Phidias commence le chef-d’œuvre de sa vie : une monumentale statue de Zeus. C’est une sculpture chryséléphantine, c’est-à-dire faite avec de l’or et de l’ivoire : les matériaux les plus nobles ! </a:t>
            </a:r>
          </a:p>
          <a:p>
            <a:r>
              <a:rPr lang="fr-FR" dirty="0"/>
              <a:t>Elle montre e roi des dieux assis sur son trône, portant dans sa main gauche un sceptre surmonté d’un aigle et dans sa main droite une statuette de Niké, la déesse de la Victoire. </a:t>
            </a:r>
          </a:p>
          <a:p>
            <a:r>
              <a:rPr lang="fr-FR" dirty="0"/>
              <a:t>Transportée par la suite à Constantinople, l’immense statue est détruite dans un incendie au Ve siècle apr. J.-C. On sait à quoi elle ressemblait uniquement grâce aux descriptions de l’auteur Pausanias. </a:t>
            </a:r>
          </a:p>
          <a:p>
            <a:endParaRPr lang="fr-FR" dirty="0"/>
          </a:p>
        </p:txBody>
      </p:sp>
      <p:pic>
        <p:nvPicPr>
          <p:cNvPr id="6" name="Image 5">
            <a:extLst>
              <a:ext uri="{FF2B5EF4-FFF2-40B4-BE49-F238E27FC236}">
                <a16:creationId xmlns:a16="http://schemas.microsoft.com/office/drawing/2014/main" id="{A220D440-DCE9-4E8F-986D-30D5FA8525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29305" y="741236"/>
            <a:ext cx="1974248" cy="1544763"/>
          </a:xfrm>
          <a:prstGeom prst="rect">
            <a:avLst/>
          </a:prstGeom>
        </p:spPr>
      </p:pic>
    </p:spTree>
    <p:extLst>
      <p:ext uri="{BB962C8B-B14F-4D97-AF65-F5344CB8AC3E}">
        <p14:creationId xmlns:p14="http://schemas.microsoft.com/office/powerpoint/2010/main" val="632145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FCAE8-8F17-47F8-9843-FFFD4D7468EB}"/>
              </a:ext>
            </a:extLst>
          </p:cNvPr>
          <p:cNvSpPr>
            <a:spLocks noGrp="1"/>
          </p:cNvSpPr>
          <p:nvPr>
            <p:ph type="title"/>
          </p:nvPr>
        </p:nvSpPr>
        <p:spPr/>
        <p:txBody>
          <a:bodyPr/>
          <a:lstStyle/>
          <a:p>
            <a:r>
              <a:rPr lang="fr-FR" dirty="0"/>
              <a:t>Exercice 2</a:t>
            </a:r>
          </a:p>
        </p:txBody>
      </p:sp>
      <p:sp>
        <p:nvSpPr>
          <p:cNvPr id="3" name="Espace réservé du contenu 2">
            <a:extLst>
              <a:ext uri="{FF2B5EF4-FFF2-40B4-BE49-F238E27FC236}">
                <a16:creationId xmlns:a16="http://schemas.microsoft.com/office/drawing/2014/main" id="{A907C13B-3E42-4424-BE0C-87792CEBA64F}"/>
              </a:ext>
            </a:extLst>
          </p:cNvPr>
          <p:cNvSpPr>
            <a:spLocks noGrp="1"/>
          </p:cNvSpPr>
          <p:nvPr>
            <p:ph idx="1"/>
          </p:nvPr>
        </p:nvSpPr>
        <p:spPr/>
        <p:txBody>
          <a:bodyPr/>
          <a:lstStyle/>
          <a:p>
            <a:r>
              <a:rPr lang="fr-FR" dirty="0"/>
              <a:t>Tu vas devoir conjuguer les phrases au passé composé / imparfait</a:t>
            </a:r>
          </a:p>
          <a:p>
            <a:endParaRPr lang="fr-FR" dirty="0"/>
          </a:p>
          <a:p>
            <a:r>
              <a:rPr lang="fr-FR" dirty="0"/>
              <a:t>Tu peux revoir ta leçon avant de te lancer dans l’exercice…</a:t>
            </a:r>
          </a:p>
        </p:txBody>
      </p:sp>
    </p:spTree>
    <p:extLst>
      <p:ext uri="{BB962C8B-B14F-4D97-AF65-F5344CB8AC3E}">
        <p14:creationId xmlns:p14="http://schemas.microsoft.com/office/powerpoint/2010/main" val="3576530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fontScale="90000"/>
          </a:bodyPr>
          <a:lstStyle/>
          <a:p>
            <a:r>
              <a:rPr lang="fr-FR" dirty="0"/>
              <a:t>Ex 2 : je conjugue à l’imparfait/passé composé</a:t>
            </a:r>
            <a:endParaRPr lang="fr-FR" dirty="0">
              <a:solidFill>
                <a:srgbClr val="0070C0"/>
              </a:solidFill>
            </a:endParaRPr>
          </a:p>
        </p:txBody>
      </p:sp>
      <p:sp>
        <p:nvSpPr>
          <p:cNvPr id="3" name="Espace réservé du contenu 2">
            <a:extLst>
              <a:ext uri="{FF2B5EF4-FFF2-40B4-BE49-F238E27FC236}">
                <a16:creationId xmlns:a16="http://schemas.microsoft.com/office/drawing/2014/main" id="{52B52EC8-BA42-4DB8-8C3C-26867D2FCAE2}"/>
              </a:ext>
            </a:extLst>
          </p:cNvPr>
          <p:cNvSpPr>
            <a:spLocks noGrp="1"/>
          </p:cNvSpPr>
          <p:nvPr>
            <p:ph idx="1"/>
          </p:nvPr>
        </p:nvSpPr>
        <p:spPr/>
        <p:txBody>
          <a:bodyPr>
            <a:normAutofit fontScale="85000" lnSpcReduction="20000"/>
          </a:bodyPr>
          <a:lstStyle/>
          <a:p>
            <a:r>
              <a:rPr lang="fr-FR" dirty="0"/>
              <a:t>À l’Antiquité, un temple (faire, imparfait) la fierté de la ville d'Éphèse. </a:t>
            </a:r>
          </a:p>
          <a:p>
            <a:r>
              <a:rPr lang="fr-FR" dirty="0"/>
              <a:t>Un incendie (détruire, passé composé) ce temple majestueux. </a:t>
            </a:r>
          </a:p>
          <a:p>
            <a:r>
              <a:rPr lang="fr-FR" dirty="0"/>
              <a:t>Alexandre le Grand (être, imparfait) un roi de l’Antiquité. </a:t>
            </a:r>
          </a:p>
          <a:p>
            <a:r>
              <a:rPr lang="fr-FR" dirty="0"/>
              <a:t>Alexandre (naître, passé composé) le jour de l’incendie.</a:t>
            </a:r>
          </a:p>
          <a:p>
            <a:r>
              <a:rPr lang="fr-FR" dirty="0"/>
              <a:t>Le peuple (se rendre, imparfait) aux temples pour s’attirer les faveurs des dieux. </a:t>
            </a:r>
          </a:p>
          <a:p>
            <a:r>
              <a:rPr lang="fr-FR" dirty="0"/>
              <a:t>Alexandre (fonder, passé composé) la ville d’Alexandrie, en Égypte. </a:t>
            </a:r>
          </a:p>
          <a:p>
            <a:r>
              <a:rPr lang="fr-FR" dirty="0"/>
              <a:t>Les architectes (bâtir, imparfait) de nombreux monuments sur les ordres d’Alexandre. </a:t>
            </a:r>
          </a:p>
          <a:p>
            <a:r>
              <a:rPr lang="fr-FR" dirty="0"/>
              <a:t>Les sculpteurs (tailler, passé composé) des blocs de marbre. </a:t>
            </a:r>
          </a:p>
          <a:p>
            <a:endParaRPr lang="fr-FR" dirty="0"/>
          </a:p>
        </p:txBody>
      </p:sp>
    </p:spTree>
    <p:extLst>
      <p:ext uri="{BB962C8B-B14F-4D97-AF65-F5344CB8AC3E}">
        <p14:creationId xmlns:p14="http://schemas.microsoft.com/office/powerpoint/2010/main" val="2658125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a:bodyPr>
          <a:lstStyle/>
          <a:p>
            <a:r>
              <a:rPr lang="fr-FR" dirty="0"/>
              <a:t>Ex 2 : CORRECTION</a:t>
            </a:r>
            <a:endParaRPr lang="fr-FR" dirty="0">
              <a:solidFill>
                <a:srgbClr val="0070C0"/>
              </a:solidFill>
            </a:endParaRPr>
          </a:p>
        </p:txBody>
      </p:sp>
      <p:sp>
        <p:nvSpPr>
          <p:cNvPr id="3" name="Espace réservé du contenu 2">
            <a:extLst>
              <a:ext uri="{FF2B5EF4-FFF2-40B4-BE49-F238E27FC236}">
                <a16:creationId xmlns:a16="http://schemas.microsoft.com/office/drawing/2014/main" id="{52B52EC8-BA42-4DB8-8C3C-26867D2FCAE2}"/>
              </a:ext>
            </a:extLst>
          </p:cNvPr>
          <p:cNvSpPr>
            <a:spLocks noGrp="1"/>
          </p:cNvSpPr>
          <p:nvPr>
            <p:ph idx="1"/>
          </p:nvPr>
        </p:nvSpPr>
        <p:spPr/>
        <p:txBody>
          <a:bodyPr>
            <a:normAutofit fontScale="92500" lnSpcReduction="20000"/>
          </a:bodyPr>
          <a:lstStyle/>
          <a:p>
            <a:r>
              <a:rPr lang="fr-FR"/>
              <a:t>À l’Antiquité</a:t>
            </a:r>
            <a:r>
              <a:rPr lang="fr-FR" dirty="0"/>
              <a:t>, un temple (</a:t>
            </a:r>
            <a:r>
              <a:rPr lang="fr-FR" b="1" dirty="0"/>
              <a:t>faisait</a:t>
            </a:r>
            <a:r>
              <a:rPr lang="fr-FR" dirty="0"/>
              <a:t>) la fierté de la ville d'Éphèse. </a:t>
            </a:r>
          </a:p>
          <a:p>
            <a:r>
              <a:rPr lang="fr-FR" dirty="0"/>
              <a:t>Un incendie (</a:t>
            </a:r>
            <a:r>
              <a:rPr lang="fr-FR" b="1" dirty="0"/>
              <a:t>a détruit</a:t>
            </a:r>
            <a:r>
              <a:rPr lang="fr-FR" dirty="0"/>
              <a:t>) ce temple majestueux. </a:t>
            </a:r>
          </a:p>
          <a:p>
            <a:r>
              <a:rPr lang="fr-FR" dirty="0"/>
              <a:t>Alexandre le Grand (</a:t>
            </a:r>
            <a:r>
              <a:rPr lang="fr-FR" b="1" dirty="0"/>
              <a:t>était</a:t>
            </a:r>
            <a:r>
              <a:rPr lang="fr-FR" dirty="0"/>
              <a:t>) un roi de l’Antiquité. </a:t>
            </a:r>
          </a:p>
          <a:p>
            <a:r>
              <a:rPr lang="fr-FR" dirty="0"/>
              <a:t>Alexandre (</a:t>
            </a:r>
            <a:r>
              <a:rPr lang="fr-FR" b="1" dirty="0"/>
              <a:t>est</a:t>
            </a:r>
            <a:r>
              <a:rPr lang="fr-FR" dirty="0"/>
              <a:t> </a:t>
            </a:r>
            <a:r>
              <a:rPr lang="fr-FR" b="1" dirty="0"/>
              <a:t>né</a:t>
            </a:r>
            <a:r>
              <a:rPr lang="fr-FR" dirty="0"/>
              <a:t>) le jour de l’incendie.</a:t>
            </a:r>
          </a:p>
          <a:p>
            <a:r>
              <a:rPr lang="fr-FR" dirty="0"/>
              <a:t>Le peuple (</a:t>
            </a:r>
            <a:r>
              <a:rPr lang="fr-FR" b="1" dirty="0"/>
              <a:t>se rendait</a:t>
            </a:r>
            <a:r>
              <a:rPr lang="fr-FR" dirty="0"/>
              <a:t>) aux temples pour s’attirer les faveurs des dieux. </a:t>
            </a:r>
          </a:p>
          <a:p>
            <a:r>
              <a:rPr lang="fr-FR" dirty="0"/>
              <a:t>Alexandre (</a:t>
            </a:r>
            <a:r>
              <a:rPr lang="fr-FR" b="1" dirty="0"/>
              <a:t>a fondé</a:t>
            </a:r>
            <a:r>
              <a:rPr lang="fr-FR" dirty="0"/>
              <a:t>) la ville d’Alexandrie, en Égypte. </a:t>
            </a:r>
          </a:p>
          <a:p>
            <a:r>
              <a:rPr lang="fr-FR" dirty="0"/>
              <a:t>Les architectes (</a:t>
            </a:r>
            <a:r>
              <a:rPr lang="fr-FR" b="1" dirty="0"/>
              <a:t>bâtissait</a:t>
            </a:r>
            <a:r>
              <a:rPr lang="fr-FR" dirty="0"/>
              <a:t>) de nombreux monuments sur les ordres d’Alexandre. </a:t>
            </a:r>
          </a:p>
          <a:p>
            <a:r>
              <a:rPr lang="fr-FR" dirty="0"/>
              <a:t>Les sculpteurs (</a:t>
            </a:r>
            <a:r>
              <a:rPr lang="fr-FR" b="1" dirty="0"/>
              <a:t>ont taillé</a:t>
            </a:r>
            <a:r>
              <a:rPr lang="fr-FR" dirty="0"/>
              <a:t>) des blocs de marbre. </a:t>
            </a:r>
          </a:p>
        </p:txBody>
      </p:sp>
    </p:spTree>
    <p:extLst>
      <p:ext uri="{BB962C8B-B14F-4D97-AF65-F5344CB8AC3E}">
        <p14:creationId xmlns:p14="http://schemas.microsoft.com/office/powerpoint/2010/main" val="80958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6 à 8 verbes bien conjugués : </a:t>
            </a:r>
          </a:p>
          <a:p>
            <a:pPr marL="0" indent="0">
              <a:buNone/>
            </a:pPr>
            <a:r>
              <a:rPr lang="fr-FR" dirty="0">
                <a:sym typeface="Wingdings" panose="05000000000000000000" pitchFamily="2" charset="2"/>
              </a:rPr>
              <a:t> </a:t>
            </a:r>
            <a:r>
              <a:rPr lang="fr-FR" dirty="0"/>
              <a:t>Tu peux lire le texte 2 (va à la diapositive 18)</a:t>
            </a:r>
          </a:p>
          <a:p>
            <a:endParaRPr lang="fr-FR" dirty="0"/>
          </a:p>
          <a:p>
            <a:r>
              <a:rPr lang="fr-FR" dirty="0"/>
              <a:t>Tu as entre 0 et 5 verbes bien conjugués : </a:t>
            </a:r>
          </a:p>
          <a:p>
            <a:pPr marL="0" indent="0">
              <a:buNone/>
            </a:pPr>
            <a:r>
              <a:rPr lang="fr-FR" dirty="0">
                <a:sym typeface="Wingdings" panose="05000000000000000000" pitchFamily="2" charset="2"/>
              </a:rPr>
              <a:t> Tu dois réussir la deuxième chance page suivante (même consigne)</a:t>
            </a:r>
          </a:p>
          <a:p>
            <a:endParaRPr lang="fr-FR" dirty="0"/>
          </a:p>
          <a:p>
            <a:endParaRPr lang="fr-FR" dirty="0"/>
          </a:p>
        </p:txBody>
      </p:sp>
    </p:spTree>
    <p:extLst>
      <p:ext uri="{BB962C8B-B14F-4D97-AF65-F5344CB8AC3E}">
        <p14:creationId xmlns:p14="http://schemas.microsoft.com/office/powerpoint/2010/main" val="221541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deuxième chance !</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Les architectes (</a:t>
            </a:r>
            <a:r>
              <a:rPr lang="fr-FR" b="1" dirty="0"/>
              <a:t>devoir imparfait</a:t>
            </a:r>
            <a:r>
              <a:rPr lang="fr-FR" dirty="0"/>
              <a:t>) patienter des années pour voir leurs monuments.</a:t>
            </a:r>
          </a:p>
          <a:p>
            <a:r>
              <a:rPr lang="fr-FR" dirty="0"/>
              <a:t>Les peuples antiques (</a:t>
            </a:r>
            <a:r>
              <a:rPr lang="fr-FR" b="1" dirty="0"/>
              <a:t>aller imparfait</a:t>
            </a:r>
            <a:r>
              <a:rPr lang="fr-FR" dirty="0"/>
              <a:t>) prier différents dieux.</a:t>
            </a:r>
          </a:p>
          <a:p>
            <a:r>
              <a:rPr lang="fr-FR" dirty="0"/>
              <a:t>Les habitants (</a:t>
            </a:r>
            <a:r>
              <a:rPr lang="fr-FR" b="1" dirty="0"/>
              <a:t>entendre passé composé</a:t>
            </a:r>
            <a:r>
              <a:rPr lang="fr-FR" dirty="0"/>
              <a:t>) au loin les outils des artisans. </a:t>
            </a:r>
          </a:p>
          <a:p>
            <a:r>
              <a:rPr lang="fr-FR" dirty="0"/>
              <a:t>Les habitants (</a:t>
            </a:r>
            <a:r>
              <a:rPr lang="fr-FR" b="1" dirty="0"/>
              <a:t>voir passé composé</a:t>
            </a:r>
            <a:r>
              <a:rPr lang="fr-FR" dirty="0"/>
              <a:t>) le temple se construire dans leur ville.</a:t>
            </a:r>
          </a:p>
          <a:p>
            <a:endParaRPr lang="fr-FR" dirty="0"/>
          </a:p>
        </p:txBody>
      </p:sp>
    </p:spTree>
    <p:extLst>
      <p:ext uri="{BB962C8B-B14F-4D97-AF65-F5344CB8AC3E}">
        <p14:creationId xmlns:p14="http://schemas.microsoft.com/office/powerpoint/2010/main" val="1067992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CORRECTION</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normAutofit/>
          </a:bodyPr>
          <a:lstStyle/>
          <a:p>
            <a:r>
              <a:rPr lang="fr-FR" dirty="0"/>
              <a:t>Les architectes (</a:t>
            </a:r>
            <a:r>
              <a:rPr lang="fr-FR" b="1" dirty="0"/>
              <a:t>devaient</a:t>
            </a:r>
            <a:r>
              <a:rPr lang="fr-FR" dirty="0"/>
              <a:t>) patienter des années pour voir leurs monuments.</a:t>
            </a:r>
          </a:p>
          <a:p>
            <a:r>
              <a:rPr lang="fr-FR" dirty="0"/>
              <a:t>Les peuples antiques (</a:t>
            </a:r>
            <a:r>
              <a:rPr lang="fr-FR" b="1" dirty="0"/>
              <a:t>allaient</a:t>
            </a:r>
            <a:r>
              <a:rPr lang="fr-FR" dirty="0"/>
              <a:t>) prier différents dieux.</a:t>
            </a:r>
          </a:p>
          <a:p>
            <a:r>
              <a:rPr lang="fr-FR" dirty="0"/>
              <a:t>Les habitants (</a:t>
            </a:r>
            <a:r>
              <a:rPr lang="fr-FR" b="1" dirty="0"/>
              <a:t>ont entendu</a:t>
            </a:r>
            <a:r>
              <a:rPr lang="fr-FR" dirty="0"/>
              <a:t>) au loin les outils des artisans. </a:t>
            </a:r>
          </a:p>
          <a:p>
            <a:r>
              <a:rPr lang="fr-FR" dirty="0"/>
              <a:t>Les habitants (</a:t>
            </a:r>
            <a:r>
              <a:rPr lang="fr-FR" b="1" dirty="0"/>
              <a:t>ont vu</a:t>
            </a:r>
            <a:r>
              <a:rPr lang="fr-FR" dirty="0"/>
              <a:t>) le temple se construire dans leur ville.</a:t>
            </a:r>
          </a:p>
          <a:p>
            <a:endParaRPr lang="fr-FR" dirty="0"/>
          </a:p>
          <a:p>
            <a:r>
              <a:rPr lang="fr-FR" dirty="0"/>
              <a:t>Tu dois avoir bon à 3 phrases au moins pour valider. </a:t>
            </a:r>
          </a:p>
        </p:txBody>
      </p:sp>
    </p:spTree>
    <p:extLst>
      <p:ext uri="{BB962C8B-B14F-4D97-AF65-F5344CB8AC3E}">
        <p14:creationId xmlns:p14="http://schemas.microsoft.com/office/powerpoint/2010/main" val="931633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2</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5 (diapo suivante)</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3761037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sz="3600" dirty="0"/>
              <a:t>Chapitre 5 Le temple </a:t>
            </a:r>
            <a:r>
              <a:rPr lang="fr-FR" sz="3600" dirty="0">
                <a:latin typeface="+mn-lt"/>
              </a:rPr>
              <a:t>d’Artémis à </a:t>
            </a:r>
            <a:r>
              <a:rPr lang="fr-FR" sz="3600" dirty="0">
                <a:latin typeface="+mn-lt"/>
                <a:cs typeface="Arial" panose="020B0604020202020204" pitchFamily="34" charset="0"/>
              </a:rPr>
              <a:t>É</a:t>
            </a:r>
            <a:r>
              <a:rPr lang="fr-FR" sz="3600" dirty="0">
                <a:latin typeface="+mn-lt"/>
              </a:rPr>
              <a:t>phèse</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a:bodyPr>
          <a:lstStyle/>
          <a:p>
            <a:r>
              <a:rPr lang="fr-FR" dirty="0"/>
              <a:t>Depuis le VIe siècle av. J.-C., un temple dédié à la déesse Artémis fait la fierté de la ville d’Éphèse (actuelle Turquie). Malheureusement, un incendie le détruit en 356 av. J.-C. (le jour de la naissance d’Alexandre le Grand, d’après la légende). </a:t>
            </a:r>
          </a:p>
          <a:p>
            <a:r>
              <a:rPr lang="fr-FR" dirty="0"/>
              <a:t>Des années plus tard, ce même Alexandre propose de financer la construction d’un temple encore plus beau sur les ruines du précédent. </a:t>
            </a:r>
          </a:p>
          <a:p>
            <a:r>
              <a:rPr lang="fr-FR" dirty="0"/>
              <a:t>Lors de son passage à Éphèse, il est impressionné par l’ampleur des travaux… On devine déjà la magnificence de l’édifice, tout en colonnes et en marbre blanc ! Il n’est pas achevé, mais sa réputation est faite.</a:t>
            </a:r>
          </a:p>
        </p:txBody>
      </p:sp>
      <p:pic>
        <p:nvPicPr>
          <p:cNvPr id="6" name="Image 5">
            <a:extLst>
              <a:ext uri="{FF2B5EF4-FFF2-40B4-BE49-F238E27FC236}">
                <a16:creationId xmlns:a16="http://schemas.microsoft.com/office/drawing/2014/main" id="{42B54381-4C13-4927-9A52-EDD30760F9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9607" y="759565"/>
            <a:ext cx="1974248" cy="1544763"/>
          </a:xfrm>
          <a:prstGeom prst="rect">
            <a:avLst/>
          </a:prstGeom>
        </p:spPr>
      </p:pic>
    </p:spTree>
    <p:extLst>
      <p:ext uri="{BB962C8B-B14F-4D97-AF65-F5344CB8AC3E}">
        <p14:creationId xmlns:p14="http://schemas.microsoft.com/office/powerpoint/2010/main" val="3852180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2B36A5-A814-4C24-8060-F8BF8862CBEF}"/>
              </a:ext>
            </a:extLst>
          </p:cNvPr>
          <p:cNvSpPr>
            <a:spLocks noGrp="1"/>
          </p:cNvSpPr>
          <p:nvPr>
            <p:ph type="title"/>
          </p:nvPr>
        </p:nvSpPr>
        <p:spPr/>
        <p:txBody>
          <a:bodyPr/>
          <a:lstStyle/>
          <a:p>
            <a:r>
              <a:rPr lang="fr-FR" dirty="0"/>
              <a:t>BRAVO ! </a:t>
            </a:r>
          </a:p>
        </p:txBody>
      </p:sp>
      <p:sp>
        <p:nvSpPr>
          <p:cNvPr id="3" name="Espace réservé du contenu 2">
            <a:extLst>
              <a:ext uri="{FF2B5EF4-FFF2-40B4-BE49-F238E27FC236}">
                <a16:creationId xmlns:a16="http://schemas.microsoft.com/office/drawing/2014/main" id="{6D4EADB9-40D7-451E-991C-4C8E7A592ACC}"/>
              </a:ext>
            </a:extLst>
          </p:cNvPr>
          <p:cNvSpPr>
            <a:spLocks noGrp="1"/>
          </p:cNvSpPr>
          <p:nvPr>
            <p:ph idx="1"/>
          </p:nvPr>
        </p:nvSpPr>
        <p:spPr/>
        <p:txBody>
          <a:bodyPr>
            <a:normAutofit/>
          </a:bodyPr>
          <a:lstStyle/>
          <a:p>
            <a:pPr marL="0" indent="0" algn="ctr">
              <a:buNone/>
            </a:pPr>
            <a:r>
              <a:rPr lang="fr-FR" sz="4800" dirty="0"/>
              <a:t>La suite jeudi, pour connaître d’autres merveilles du monde !</a:t>
            </a:r>
          </a:p>
        </p:txBody>
      </p:sp>
    </p:spTree>
    <p:extLst>
      <p:ext uri="{BB962C8B-B14F-4D97-AF65-F5344CB8AC3E}">
        <p14:creationId xmlns:p14="http://schemas.microsoft.com/office/powerpoint/2010/main" val="178104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B6AF6-00E4-4427-9D67-3B3F1A1F61D1}"/>
              </a:ext>
            </a:extLst>
          </p:cNvPr>
          <p:cNvSpPr>
            <a:spLocks noGrp="1"/>
          </p:cNvSpPr>
          <p:nvPr>
            <p:ph type="title"/>
          </p:nvPr>
        </p:nvSpPr>
        <p:spPr/>
        <p:txBody>
          <a:bodyPr>
            <a:normAutofit/>
          </a:bodyPr>
          <a:lstStyle/>
          <a:p>
            <a:r>
              <a:rPr lang="fr-FR" altLang="fr-FR" b="1" dirty="0">
                <a:ln>
                  <a:noFill/>
                </a:ln>
                <a:solidFill>
                  <a:schemeClr val="tx1"/>
                </a:solidFill>
                <a:latin typeface="Calibri" panose="020F0502020204030204" pitchFamily="34" charset="0"/>
                <a:ea typeface="Calibri" panose="020F0502020204030204" pitchFamily="34" charset="0"/>
                <a:cs typeface="Times New Roman" panose="02020603050405020304" pitchFamily="18" charset="0"/>
              </a:rPr>
              <a:t>Partie 2</a:t>
            </a:r>
            <a:endParaRPr lang="fr-FR" dirty="0"/>
          </a:p>
        </p:txBody>
      </p:sp>
      <p:sp>
        <p:nvSpPr>
          <p:cNvPr id="3" name="Espace réservé du contenu 2">
            <a:extLst>
              <a:ext uri="{FF2B5EF4-FFF2-40B4-BE49-F238E27FC236}">
                <a16:creationId xmlns:a16="http://schemas.microsoft.com/office/drawing/2014/main" id="{BD5BBA99-13E8-43F6-A886-2226BC257643}"/>
              </a:ext>
            </a:extLst>
          </p:cNvPr>
          <p:cNvSpPr>
            <a:spLocks noGrp="1"/>
          </p:cNvSpPr>
          <p:nvPr>
            <p:ph idx="1"/>
          </p:nvPr>
        </p:nvSpPr>
        <p:spPr/>
        <p:txBody>
          <a:bodyPr/>
          <a:lstStyle/>
          <a:p>
            <a:endParaRPr lang="fr-FR" dirty="0"/>
          </a:p>
        </p:txBody>
      </p:sp>
      <p:sp>
        <p:nvSpPr>
          <p:cNvPr id="5" name="Rectangle 3">
            <a:extLst>
              <a:ext uri="{FF2B5EF4-FFF2-40B4-BE49-F238E27FC236}">
                <a16:creationId xmlns:a16="http://schemas.microsoft.com/office/drawing/2014/main" id="{97C25405-D568-4324-B95B-D11DF2895BCB}"/>
              </a:ext>
            </a:extLst>
          </p:cNvPr>
          <p:cNvSpPr>
            <a:spLocks noChangeArrowheads="1"/>
          </p:cNvSpPr>
          <p:nvPr/>
        </p:nvSpPr>
        <p:spPr bwMode="auto">
          <a:xfrm>
            <a:off x="0" y="1790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7" name="Image 6" descr="Clémentine V. Baron - Les sept merveilles - Du monde antique.">
            <a:extLst>
              <a:ext uri="{FF2B5EF4-FFF2-40B4-BE49-F238E27FC236}">
                <a16:creationId xmlns:a16="http://schemas.microsoft.com/office/drawing/2014/main" id="{BC06AE3D-556B-4CDB-9EE6-CD10697AFACC}"/>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a:off x="4358639" y="3158703"/>
            <a:ext cx="3474720" cy="2717165"/>
          </a:xfrm>
          <a:prstGeom prst="rect">
            <a:avLst/>
          </a:prstGeom>
          <a:noFill/>
          <a:ln>
            <a:noFill/>
          </a:ln>
        </p:spPr>
      </p:pic>
    </p:spTree>
    <p:extLst>
      <p:ext uri="{BB962C8B-B14F-4D97-AF65-F5344CB8AC3E}">
        <p14:creationId xmlns:p14="http://schemas.microsoft.com/office/powerpoint/2010/main" val="3539769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159D11-0318-4C09-BB2A-BBA143FF6513}"/>
              </a:ext>
            </a:extLst>
          </p:cNvPr>
          <p:cNvSpPr>
            <a:spLocks noGrp="1"/>
          </p:cNvSpPr>
          <p:nvPr>
            <p:ph type="title"/>
          </p:nvPr>
        </p:nvSpPr>
        <p:spPr/>
        <p:txBody>
          <a:bodyPr/>
          <a:lstStyle/>
          <a:p>
            <a:r>
              <a:rPr lang="fr-FR" dirty="0"/>
              <a:t>Comment faire ?</a:t>
            </a:r>
          </a:p>
        </p:txBody>
      </p:sp>
      <p:sp>
        <p:nvSpPr>
          <p:cNvPr id="3" name="Espace réservé du contenu 2">
            <a:extLst>
              <a:ext uri="{FF2B5EF4-FFF2-40B4-BE49-F238E27FC236}">
                <a16:creationId xmlns:a16="http://schemas.microsoft.com/office/drawing/2014/main" id="{F07B2004-2CD3-4194-90E9-21E3750A5582}"/>
              </a:ext>
            </a:extLst>
          </p:cNvPr>
          <p:cNvSpPr>
            <a:spLocks noGrp="1"/>
          </p:cNvSpPr>
          <p:nvPr>
            <p:ph idx="1"/>
          </p:nvPr>
        </p:nvSpPr>
        <p:spPr/>
        <p:txBody>
          <a:bodyPr>
            <a:normAutofit/>
          </a:bodyPr>
          <a:lstStyle/>
          <a:p>
            <a:r>
              <a:rPr lang="fr-FR" dirty="0"/>
              <a:t>Les exercices sont à faire avec les outils dont tu as besoin. </a:t>
            </a:r>
          </a:p>
          <a:p>
            <a:r>
              <a:rPr lang="fr-FR" dirty="0"/>
              <a:t>Relis bien ton travail, vérifie tes réponses avant de corriger avec la diapo suivante. </a:t>
            </a:r>
          </a:p>
          <a:p>
            <a:r>
              <a:rPr lang="fr-FR" dirty="0"/>
              <a:t>Tu te corriges au fur et à mesure et tu suis les instructions selon ton score. </a:t>
            </a:r>
          </a:p>
          <a:p>
            <a:endParaRPr lang="fr-FR" dirty="0"/>
          </a:p>
          <a:p>
            <a:r>
              <a:rPr lang="fr-FR" dirty="0"/>
              <a:t>Prêt ? C’est parti ! </a:t>
            </a:r>
          </a:p>
          <a:p>
            <a:endParaRPr lang="fr-FR" dirty="0"/>
          </a:p>
        </p:txBody>
      </p:sp>
    </p:spTree>
    <p:extLst>
      <p:ext uri="{BB962C8B-B14F-4D97-AF65-F5344CB8AC3E}">
        <p14:creationId xmlns:p14="http://schemas.microsoft.com/office/powerpoint/2010/main" val="57355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fontScale="90000"/>
          </a:bodyPr>
          <a:lstStyle/>
          <a:p>
            <a:r>
              <a:rPr lang="fr-FR" dirty="0"/>
              <a:t>Exercice 1 : Comme dans </a:t>
            </a:r>
            <a:r>
              <a:rPr lang="fr-FR" dirty="0" err="1"/>
              <a:t>modifix</a:t>
            </a:r>
            <a:r>
              <a:rPr lang="fr-FR" dirty="0"/>
              <a:t>, </a:t>
            </a:r>
            <a:br>
              <a:rPr lang="fr-FR" dirty="0"/>
            </a:br>
            <a:r>
              <a:rPr lang="fr-FR" dirty="0"/>
              <a:t>transforme les phrases comme demandé</a:t>
            </a:r>
          </a:p>
        </p:txBody>
      </p:sp>
      <p:sp>
        <p:nvSpPr>
          <p:cNvPr id="3" name="Espace réservé du contenu 2">
            <a:extLst>
              <a:ext uri="{FF2B5EF4-FFF2-40B4-BE49-F238E27FC236}">
                <a16:creationId xmlns:a16="http://schemas.microsoft.com/office/drawing/2014/main" id="{E0BA9974-874F-49EE-8A78-5D5F42458B84}"/>
              </a:ext>
            </a:extLst>
          </p:cNvPr>
          <p:cNvSpPr>
            <a:spLocks noGrp="1"/>
          </p:cNvSpPr>
          <p:nvPr>
            <p:ph idx="1"/>
          </p:nvPr>
        </p:nvSpPr>
        <p:spPr>
          <a:xfrm>
            <a:off x="1295401" y="2556932"/>
            <a:ext cx="9917096" cy="3318936"/>
          </a:xfrm>
        </p:spPr>
        <p:txBody>
          <a:bodyPr>
            <a:normAutofit/>
          </a:bodyPr>
          <a:lstStyle/>
          <a:p>
            <a:r>
              <a:rPr lang="fr-FR" dirty="0"/>
              <a:t>Le sculpteur grec commence le chef d’œuvre de sa vie. </a:t>
            </a:r>
            <a:r>
              <a:rPr lang="fr-FR" dirty="0">
                <a:sym typeface="Wingdings" panose="05000000000000000000" pitchFamily="2" charset="2"/>
              </a:rPr>
              <a:t> tout au pluriel</a:t>
            </a:r>
          </a:p>
          <a:p>
            <a:r>
              <a:rPr lang="fr-FR" dirty="0">
                <a:sym typeface="Wingdings" panose="05000000000000000000" pitchFamily="2" charset="2"/>
              </a:rPr>
              <a:t>Cette sculpture est faite en or.  tout au pluriel</a:t>
            </a:r>
          </a:p>
          <a:p>
            <a:r>
              <a:rPr lang="fr-FR" dirty="0">
                <a:sym typeface="Wingdings" panose="05000000000000000000" pitchFamily="2" charset="2"/>
              </a:rPr>
              <a:t>Ces matériaux sont les plus nobles.  tout au singulier</a:t>
            </a:r>
          </a:p>
          <a:p>
            <a:r>
              <a:rPr lang="fr-FR" dirty="0">
                <a:sym typeface="Wingdings" panose="05000000000000000000" pitchFamily="2" charset="2"/>
              </a:rPr>
              <a:t>Le roi des dieux s’assoit sur son trône.  tout au pluriel</a:t>
            </a:r>
            <a:endParaRPr lang="fr-FR" dirty="0"/>
          </a:p>
          <a:p>
            <a:r>
              <a:rPr lang="fr-FR" dirty="0"/>
              <a:t>Zeus tient dans sa main une statuette de Niké. </a:t>
            </a:r>
            <a:r>
              <a:rPr lang="fr-FR" dirty="0">
                <a:sym typeface="Wingdings" panose="05000000000000000000" pitchFamily="2" charset="2"/>
              </a:rPr>
              <a:t> tout au pluriel (Les dieux…)</a:t>
            </a:r>
          </a:p>
          <a:p>
            <a:r>
              <a:rPr lang="fr-FR" dirty="0">
                <a:sym typeface="Wingdings" panose="05000000000000000000" pitchFamily="2" charset="2"/>
              </a:rPr>
              <a:t>Les auteurs ont décrit les statues détruites dans l’incendie.  tout au singulier</a:t>
            </a:r>
            <a:endParaRPr lang="fr-FR" dirty="0"/>
          </a:p>
        </p:txBody>
      </p:sp>
    </p:spTree>
    <p:extLst>
      <p:ext uri="{BB962C8B-B14F-4D97-AF65-F5344CB8AC3E}">
        <p14:creationId xmlns:p14="http://schemas.microsoft.com/office/powerpoint/2010/main" val="2930673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a:bodyPr>
          <a:lstStyle/>
          <a:p>
            <a:r>
              <a:rPr lang="fr-FR" dirty="0"/>
              <a:t>Exercice 1 : </a:t>
            </a:r>
            <a:r>
              <a:rPr lang="fr-FR" dirty="0">
                <a:solidFill>
                  <a:srgbClr val="FF0000"/>
                </a:solidFill>
              </a:rPr>
              <a:t>CORRECTION</a:t>
            </a:r>
          </a:p>
        </p:txBody>
      </p:sp>
      <p:sp>
        <p:nvSpPr>
          <p:cNvPr id="4" name="Espace réservé du contenu 2">
            <a:extLst>
              <a:ext uri="{FF2B5EF4-FFF2-40B4-BE49-F238E27FC236}">
                <a16:creationId xmlns:a16="http://schemas.microsoft.com/office/drawing/2014/main" id="{2516910D-9620-4143-A3E3-1CFC0CD5E2EE}"/>
              </a:ext>
            </a:extLst>
          </p:cNvPr>
          <p:cNvSpPr txBox="1">
            <a:spLocks/>
          </p:cNvSpPr>
          <p:nvPr/>
        </p:nvSpPr>
        <p:spPr>
          <a:xfrm>
            <a:off x="1295402" y="2556932"/>
            <a:ext cx="9601196" cy="3318936"/>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r>
              <a:rPr lang="fr-FR" u="sng" dirty="0"/>
              <a:t>Les sculpteurs grecs</a:t>
            </a:r>
            <a:r>
              <a:rPr lang="fr-FR" dirty="0"/>
              <a:t> </a:t>
            </a:r>
            <a:r>
              <a:rPr lang="fr-FR" u="sng" dirty="0"/>
              <a:t>commencent</a:t>
            </a:r>
            <a:r>
              <a:rPr lang="fr-FR" dirty="0"/>
              <a:t> </a:t>
            </a:r>
            <a:r>
              <a:rPr lang="fr-FR" u="sng" dirty="0"/>
              <a:t>les chefs d’œuvres de leur vie</a:t>
            </a:r>
            <a:r>
              <a:rPr lang="fr-FR" dirty="0"/>
              <a:t>. </a:t>
            </a:r>
            <a:endParaRPr lang="fr-FR" dirty="0">
              <a:sym typeface="Wingdings" panose="05000000000000000000" pitchFamily="2" charset="2"/>
            </a:endParaRPr>
          </a:p>
          <a:p>
            <a:r>
              <a:rPr lang="fr-FR" u="sng" dirty="0">
                <a:sym typeface="Wingdings" panose="05000000000000000000" pitchFamily="2" charset="2"/>
              </a:rPr>
              <a:t>Ces sculptures</a:t>
            </a:r>
            <a:r>
              <a:rPr lang="fr-FR" dirty="0">
                <a:sym typeface="Wingdings" panose="05000000000000000000" pitchFamily="2" charset="2"/>
              </a:rPr>
              <a:t> </a:t>
            </a:r>
            <a:r>
              <a:rPr lang="fr-FR" u="sng" dirty="0">
                <a:sym typeface="Wingdings" panose="05000000000000000000" pitchFamily="2" charset="2"/>
              </a:rPr>
              <a:t>sont faites en or. </a:t>
            </a:r>
          </a:p>
          <a:p>
            <a:r>
              <a:rPr lang="fr-FR" u="sng" dirty="0">
                <a:sym typeface="Wingdings" panose="05000000000000000000" pitchFamily="2" charset="2"/>
              </a:rPr>
              <a:t>Ce matériau</a:t>
            </a:r>
            <a:r>
              <a:rPr lang="fr-FR" dirty="0">
                <a:sym typeface="Wingdings" panose="05000000000000000000" pitchFamily="2" charset="2"/>
              </a:rPr>
              <a:t> </a:t>
            </a:r>
            <a:r>
              <a:rPr lang="fr-FR" u="sng" dirty="0">
                <a:sym typeface="Wingdings" panose="05000000000000000000" pitchFamily="2" charset="2"/>
              </a:rPr>
              <a:t>est</a:t>
            </a:r>
            <a:r>
              <a:rPr lang="fr-FR" dirty="0">
                <a:sym typeface="Wingdings" panose="05000000000000000000" pitchFamily="2" charset="2"/>
              </a:rPr>
              <a:t> </a:t>
            </a:r>
            <a:r>
              <a:rPr lang="fr-FR" u="sng" dirty="0">
                <a:sym typeface="Wingdings" panose="05000000000000000000" pitchFamily="2" charset="2"/>
              </a:rPr>
              <a:t>le plus noble</a:t>
            </a:r>
            <a:r>
              <a:rPr lang="fr-FR" dirty="0">
                <a:sym typeface="Wingdings" panose="05000000000000000000" pitchFamily="2" charset="2"/>
              </a:rPr>
              <a:t>. </a:t>
            </a:r>
          </a:p>
          <a:p>
            <a:r>
              <a:rPr lang="fr-FR" u="sng" dirty="0">
                <a:sym typeface="Wingdings" panose="05000000000000000000" pitchFamily="2" charset="2"/>
              </a:rPr>
              <a:t>Les rois des dieux</a:t>
            </a:r>
            <a:r>
              <a:rPr lang="fr-FR" dirty="0">
                <a:sym typeface="Wingdings" panose="05000000000000000000" pitchFamily="2" charset="2"/>
              </a:rPr>
              <a:t> </a:t>
            </a:r>
            <a:r>
              <a:rPr lang="fr-FR" u="sng" dirty="0">
                <a:sym typeface="Wingdings" panose="05000000000000000000" pitchFamily="2" charset="2"/>
              </a:rPr>
              <a:t>s’assoient</a:t>
            </a:r>
            <a:r>
              <a:rPr lang="fr-FR" dirty="0">
                <a:sym typeface="Wingdings" panose="05000000000000000000" pitchFamily="2" charset="2"/>
              </a:rPr>
              <a:t> </a:t>
            </a:r>
            <a:r>
              <a:rPr lang="fr-FR" u="sng" dirty="0">
                <a:sym typeface="Wingdings" panose="05000000000000000000" pitchFamily="2" charset="2"/>
              </a:rPr>
              <a:t>sur leur trône</a:t>
            </a:r>
            <a:r>
              <a:rPr lang="fr-FR" dirty="0">
                <a:sym typeface="Wingdings" panose="05000000000000000000" pitchFamily="2" charset="2"/>
              </a:rPr>
              <a:t>. </a:t>
            </a:r>
            <a:endParaRPr lang="fr-FR" dirty="0"/>
          </a:p>
          <a:p>
            <a:r>
              <a:rPr lang="fr-FR" u="sng" dirty="0"/>
              <a:t>Les dieux</a:t>
            </a:r>
            <a:r>
              <a:rPr lang="fr-FR" dirty="0"/>
              <a:t> </a:t>
            </a:r>
            <a:r>
              <a:rPr lang="fr-FR" u="sng" dirty="0"/>
              <a:t>tiennent</a:t>
            </a:r>
            <a:r>
              <a:rPr lang="fr-FR" dirty="0"/>
              <a:t> </a:t>
            </a:r>
            <a:r>
              <a:rPr lang="fr-FR" u="sng" dirty="0"/>
              <a:t>dans leurs mains</a:t>
            </a:r>
            <a:r>
              <a:rPr lang="fr-FR" dirty="0"/>
              <a:t> </a:t>
            </a:r>
            <a:r>
              <a:rPr lang="fr-FR" u="sng" dirty="0"/>
              <a:t>des statuettes de Niké. </a:t>
            </a:r>
            <a:endParaRPr lang="fr-FR" u="sng" dirty="0">
              <a:sym typeface="Wingdings" panose="05000000000000000000" pitchFamily="2" charset="2"/>
            </a:endParaRPr>
          </a:p>
          <a:p>
            <a:r>
              <a:rPr lang="fr-FR" u="sng" dirty="0">
                <a:sym typeface="Wingdings" panose="05000000000000000000" pitchFamily="2" charset="2"/>
              </a:rPr>
              <a:t>L’auteur</a:t>
            </a:r>
            <a:r>
              <a:rPr lang="fr-FR" dirty="0">
                <a:sym typeface="Wingdings" panose="05000000000000000000" pitchFamily="2" charset="2"/>
              </a:rPr>
              <a:t> </a:t>
            </a:r>
            <a:r>
              <a:rPr lang="fr-FR" u="sng" dirty="0">
                <a:sym typeface="Wingdings" panose="05000000000000000000" pitchFamily="2" charset="2"/>
              </a:rPr>
              <a:t>a décrit</a:t>
            </a:r>
            <a:r>
              <a:rPr lang="fr-FR" dirty="0">
                <a:sym typeface="Wingdings" panose="05000000000000000000" pitchFamily="2" charset="2"/>
              </a:rPr>
              <a:t> </a:t>
            </a:r>
            <a:r>
              <a:rPr lang="fr-FR" u="sng" dirty="0">
                <a:sym typeface="Wingdings" panose="05000000000000000000" pitchFamily="2" charset="2"/>
              </a:rPr>
              <a:t>la statue détruite dans l’incendie</a:t>
            </a:r>
            <a:r>
              <a:rPr lang="fr-FR" dirty="0">
                <a:sym typeface="Wingdings" panose="05000000000000000000" pitchFamily="2" charset="2"/>
              </a:rPr>
              <a:t>. </a:t>
            </a:r>
            <a:endParaRPr lang="fr-FR" dirty="0"/>
          </a:p>
          <a:p>
            <a:endParaRPr lang="fr-FR" dirty="0"/>
          </a:p>
        </p:txBody>
      </p:sp>
    </p:spTree>
    <p:extLst>
      <p:ext uri="{BB962C8B-B14F-4D97-AF65-F5344CB8AC3E}">
        <p14:creationId xmlns:p14="http://schemas.microsoft.com/office/powerpoint/2010/main" val="1213074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15 à 18 groupes corrects : </a:t>
            </a:r>
          </a:p>
          <a:p>
            <a:pPr marL="0" indent="0">
              <a:buNone/>
            </a:pPr>
            <a:r>
              <a:rPr lang="fr-FR" dirty="0">
                <a:sym typeface="Wingdings" panose="05000000000000000000" pitchFamily="2" charset="2"/>
              </a:rPr>
              <a:t> </a:t>
            </a:r>
            <a:r>
              <a:rPr lang="fr-FR" dirty="0"/>
              <a:t>Tu peux lire le texte 4 (diapositive </a:t>
            </a:r>
            <a:r>
              <a:rPr lang="fr-FR" dirty="0">
                <a:solidFill>
                  <a:schemeClr val="tx1"/>
                </a:solidFill>
              </a:rPr>
              <a:t>10</a:t>
            </a:r>
            <a:r>
              <a:rPr lang="fr-FR" dirty="0"/>
              <a:t>)</a:t>
            </a:r>
          </a:p>
          <a:p>
            <a:endParaRPr lang="fr-FR" dirty="0"/>
          </a:p>
          <a:p>
            <a:r>
              <a:rPr lang="fr-FR" dirty="0"/>
              <a:t>Tu as entre 0 et 14 groupes corrects : </a:t>
            </a:r>
          </a:p>
          <a:p>
            <a:pPr marL="0" indent="0">
              <a:buNone/>
            </a:pPr>
            <a:r>
              <a:rPr lang="fr-FR" dirty="0">
                <a:sym typeface="Wingdings" panose="05000000000000000000" pitchFamily="2" charset="2"/>
              </a:rPr>
              <a:t> Tu dois réussir la deuxième chance (même consigne)</a:t>
            </a:r>
          </a:p>
          <a:p>
            <a:endParaRPr lang="fr-FR" dirty="0"/>
          </a:p>
          <a:p>
            <a:endParaRPr lang="fr-FR" dirty="0"/>
          </a:p>
        </p:txBody>
      </p:sp>
    </p:spTree>
    <p:extLst>
      <p:ext uri="{BB962C8B-B14F-4D97-AF65-F5344CB8AC3E}">
        <p14:creationId xmlns:p14="http://schemas.microsoft.com/office/powerpoint/2010/main" val="2764332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1 : deuxième chance !</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u="sng" dirty="0"/>
              <a:t>La statue</a:t>
            </a:r>
            <a:r>
              <a:rPr lang="fr-FR" dirty="0"/>
              <a:t> </a:t>
            </a:r>
            <a:r>
              <a:rPr lang="fr-FR" u="sng" dirty="0"/>
              <a:t>a été</a:t>
            </a:r>
            <a:r>
              <a:rPr lang="fr-FR" dirty="0"/>
              <a:t> </a:t>
            </a:r>
            <a:r>
              <a:rPr lang="fr-FR" u="sng" dirty="0"/>
              <a:t>transportée loin. </a:t>
            </a:r>
            <a:r>
              <a:rPr lang="fr-FR" dirty="0">
                <a:sym typeface="Wingdings" panose="05000000000000000000" pitchFamily="2" charset="2"/>
              </a:rPr>
              <a:t> pluriel</a:t>
            </a:r>
          </a:p>
          <a:p>
            <a:r>
              <a:rPr lang="fr-FR" u="sng" dirty="0">
                <a:sym typeface="Wingdings" panose="05000000000000000000" pitchFamily="2" charset="2"/>
              </a:rPr>
              <a:t>L’architecte</a:t>
            </a:r>
            <a:r>
              <a:rPr lang="fr-FR" dirty="0">
                <a:sym typeface="Wingdings" panose="05000000000000000000" pitchFamily="2" charset="2"/>
              </a:rPr>
              <a:t> </a:t>
            </a:r>
            <a:r>
              <a:rPr lang="fr-FR" u="sng" dirty="0">
                <a:sym typeface="Wingdings" panose="05000000000000000000" pitchFamily="2" charset="2"/>
              </a:rPr>
              <a:t>a prévu</a:t>
            </a:r>
            <a:r>
              <a:rPr lang="fr-FR" dirty="0">
                <a:sym typeface="Wingdings" panose="05000000000000000000" pitchFamily="2" charset="2"/>
              </a:rPr>
              <a:t> </a:t>
            </a:r>
            <a:r>
              <a:rPr lang="fr-FR" u="sng" dirty="0">
                <a:sym typeface="Wingdings" panose="05000000000000000000" pitchFamily="2" charset="2"/>
              </a:rPr>
              <a:t>une immense statue</a:t>
            </a:r>
            <a:r>
              <a:rPr lang="fr-FR" dirty="0">
                <a:sym typeface="Wingdings" panose="05000000000000000000" pitchFamily="2" charset="2"/>
              </a:rPr>
              <a:t> </a:t>
            </a:r>
            <a:r>
              <a:rPr lang="fr-FR" u="sng" dirty="0">
                <a:sym typeface="Wingdings" panose="05000000000000000000" pitchFamily="2" charset="2"/>
              </a:rPr>
              <a:t>pour ce temple</a:t>
            </a:r>
            <a:r>
              <a:rPr lang="fr-FR" dirty="0">
                <a:sym typeface="Wingdings" panose="05000000000000000000" pitchFamily="2" charset="2"/>
              </a:rPr>
              <a:t>.  pluriel</a:t>
            </a:r>
          </a:p>
          <a:p>
            <a:r>
              <a:rPr lang="fr-FR" u="sng" dirty="0">
                <a:sym typeface="Wingdings" panose="05000000000000000000" pitchFamily="2" charset="2"/>
              </a:rPr>
              <a:t>Les temples</a:t>
            </a:r>
            <a:r>
              <a:rPr lang="fr-FR" dirty="0">
                <a:sym typeface="Wingdings" panose="05000000000000000000" pitchFamily="2" charset="2"/>
              </a:rPr>
              <a:t> </a:t>
            </a:r>
            <a:r>
              <a:rPr lang="fr-FR" u="sng" dirty="0">
                <a:sym typeface="Wingdings" panose="05000000000000000000" pitchFamily="2" charset="2"/>
              </a:rPr>
              <a:t>étaient</a:t>
            </a:r>
            <a:r>
              <a:rPr lang="fr-FR" dirty="0">
                <a:sym typeface="Wingdings" panose="05000000000000000000" pitchFamily="2" charset="2"/>
              </a:rPr>
              <a:t> </a:t>
            </a:r>
            <a:r>
              <a:rPr lang="fr-FR" u="sng" dirty="0">
                <a:sym typeface="Wingdings" panose="05000000000000000000" pitchFamily="2" charset="2"/>
              </a:rPr>
              <a:t>très décorés</a:t>
            </a:r>
            <a:r>
              <a:rPr lang="fr-FR" dirty="0">
                <a:sym typeface="Wingdings" panose="05000000000000000000" pitchFamily="2" charset="2"/>
              </a:rPr>
              <a:t> </a:t>
            </a:r>
            <a:r>
              <a:rPr lang="fr-FR" u="sng" dirty="0">
                <a:sym typeface="Wingdings" panose="05000000000000000000" pitchFamily="2" charset="2"/>
              </a:rPr>
              <a:t>pour les dieux</a:t>
            </a:r>
            <a:r>
              <a:rPr lang="fr-FR" dirty="0">
                <a:sym typeface="Wingdings" panose="05000000000000000000" pitchFamily="2" charset="2"/>
              </a:rPr>
              <a:t>.  singulier</a:t>
            </a:r>
          </a:p>
          <a:p>
            <a:r>
              <a:rPr lang="fr-FR" u="sng" dirty="0">
                <a:sym typeface="Wingdings" panose="05000000000000000000" pitchFamily="2" charset="2"/>
              </a:rPr>
              <a:t>Les sculpteurs</a:t>
            </a:r>
            <a:r>
              <a:rPr lang="fr-FR" dirty="0">
                <a:sym typeface="Wingdings" panose="05000000000000000000" pitchFamily="2" charset="2"/>
              </a:rPr>
              <a:t> </a:t>
            </a:r>
            <a:r>
              <a:rPr lang="fr-FR" u="sng" dirty="0">
                <a:sym typeface="Wingdings" panose="05000000000000000000" pitchFamily="2" charset="2"/>
              </a:rPr>
              <a:t>travaillaient</a:t>
            </a:r>
            <a:r>
              <a:rPr lang="fr-FR" dirty="0">
                <a:sym typeface="Wingdings" panose="05000000000000000000" pitchFamily="2" charset="2"/>
              </a:rPr>
              <a:t> </a:t>
            </a:r>
            <a:r>
              <a:rPr lang="fr-FR" u="sng" dirty="0">
                <a:sym typeface="Wingdings" panose="05000000000000000000" pitchFamily="2" charset="2"/>
              </a:rPr>
              <a:t>pendant longtemps</a:t>
            </a:r>
            <a:r>
              <a:rPr lang="fr-FR" dirty="0">
                <a:sym typeface="Wingdings" panose="05000000000000000000" pitchFamily="2" charset="2"/>
              </a:rPr>
              <a:t>.  singulier</a:t>
            </a:r>
          </a:p>
          <a:p>
            <a:endParaRPr lang="fr-FR" dirty="0">
              <a:sym typeface="Wingdings" panose="05000000000000000000" pitchFamily="2" charset="2"/>
            </a:endParaRPr>
          </a:p>
          <a:p>
            <a:pPr marL="0" indent="0">
              <a:buNone/>
            </a:pPr>
            <a:endParaRPr lang="fr-FR" dirty="0">
              <a:sym typeface="Wingdings" panose="05000000000000000000" pitchFamily="2" charset="2"/>
            </a:endParaRPr>
          </a:p>
          <a:p>
            <a:pPr marL="0" indent="0">
              <a:buNone/>
            </a:pPr>
            <a:endParaRPr lang="fr-FR" dirty="0">
              <a:sym typeface="Wingdings" panose="05000000000000000000" pitchFamily="2" charset="2"/>
            </a:endParaRPr>
          </a:p>
        </p:txBody>
      </p:sp>
    </p:spTree>
    <p:extLst>
      <p:ext uri="{BB962C8B-B14F-4D97-AF65-F5344CB8AC3E}">
        <p14:creationId xmlns:p14="http://schemas.microsoft.com/office/powerpoint/2010/main" val="4066083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normAutofit/>
          </a:bodyPr>
          <a:lstStyle/>
          <a:p>
            <a:r>
              <a:rPr lang="fr-FR" dirty="0"/>
              <a:t>Ex 1 : CORRECTION</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normAutofit/>
          </a:bodyPr>
          <a:lstStyle/>
          <a:p>
            <a:r>
              <a:rPr lang="fr-FR" u="sng" dirty="0"/>
              <a:t>Le</a:t>
            </a:r>
            <a:r>
              <a:rPr lang="fr-FR" u="sng" dirty="0">
                <a:highlight>
                  <a:srgbClr val="FFFF00"/>
                </a:highlight>
              </a:rPr>
              <a:t>s</a:t>
            </a:r>
            <a:r>
              <a:rPr lang="fr-FR" u="sng" dirty="0"/>
              <a:t> statue</a:t>
            </a:r>
            <a:r>
              <a:rPr lang="fr-FR" u="sng" dirty="0">
                <a:highlight>
                  <a:srgbClr val="FFFF00"/>
                </a:highlight>
              </a:rPr>
              <a:t>s</a:t>
            </a:r>
            <a:r>
              <a:rPr lang="fr-FR" dirty="0"/>
              <a:t> </a:t>
            </a:r>
            <a:r>
              <a:rPr lang="fr-FR" u="sng" dirty="0">
                <a:highlight>
                  <a:srgbClr val="FFFF00"/>
                </a:highlight>
              </a:rPr>
              <a:t>ont</a:t>
            </a:r>
            <a:r>
              <a:rPr lang="fr-FR" u="sng" dirty="0"/>
              <a:t> été</a:t>
            </a:r>
            <a:r>
              <a:rPr lang="fr-FR" dirty="0"/>
              <a:t> </a:t>
            </a:r>
            <a:r>
              <a:rPr lang="fr-FR" u="sng" dirty="0"/>
              <a:t>transportée</a:t>
            </a:r>
            <a:r>
              <a:rPr lang="fr-FR" u="sng" dirty="0">
                <a:highlight>
                  <a:srgbClr val="FFFF00"/>
                </a:highlight>
              </a:rPr>
              <a:t>s</a:t>
            </a:r>
            <a:r>
              <a:rPr lang="fr-FR" u="sng" dirty="0"/>
              <a:t> loin. </a:t>
            </a:r>
            <a:endParaRPr lang="fr-FR" dirty="0">
              <a:sym typeface="Wingdings" panose="05000000000000000000" pitchFamily="2" charset="2"/>
            </a:endParaRPr>
          </a:p>
          <a:p>
            <a:r>
              <a:rPr lang="fr-FR" u="sng" dirty="0">
                <a:sym typeface="Wingdings" panose="05000000000000000000" pitchFamily="2" charset="2"/>
              </a:rPr>
              <a:t>Le</a:t>
            </a:r>
            <a:r>
              <a:rPr lang="fr-FR" u="sng" dirty="0">
                <a:highlight>
                  <a:srgbClr val="FFFF00"/>
                </a:highlight>
                <a:sym typeface="Wingdings" panose="05000000000000000000" pitchFamily="2" charset="2"/>
              </a:rPr>
              <a:t>s</a:t>
            </a:r>
            <a:r>
              <a:rPr lang="fr-FR" u="sng" dirty="0">
                <a:sym typeface="Wingdings" panose="05000000000000000000" pitchFamily="2" charset="2"/>
              </a:rPr>
              <a:t> architecte</a:t>
            </a:r>
            <a:r>
              <a:rPr lang="fr-FR" u="sng" dirty="0">
                <a:highlight>
                  <a:srgbClr val="FFFF00"/>
                </a:highlight>
                <a:sym typeface="Wingdings" panose="05000000000000000000" pitchFamily="2" charset="2"/>
              </a:rPr>
              <a:t>s</a:t>
            </a:r>
            <a:r>
              <a:rPr lang="fr-FR" dirty="0">
                <a:sym typeface="Wingdings" panose="05000000000000000000" pitchFamily="2" charset="2"/>
              </a:rPr>
              <a:t> </a:t>
            </a:r>
            <a:r>
              <a:rPr lang="fr-FR" u="sng" dirty="0">
                <a:highlight>
                  <a:srgbClr val="FFFF00"/>
                </a:highlight>
                <a:sym typeface="Wingdings" panose="05000000000000000000" pitchFamily="2" charset="2"/>
              </a:rPr>
              <a:t>ont</a:t>
            </a:r>
            <a:r>
              <a:rPr lang="fr-FR" u="sng" dirty="0">
                <a:sym typeface="Wingdings" panose="05000000000000000000" pitchFamily="2" charset="2"/>
              </a:rPr>
              <a:t> prévu</a:t>
            </a:r>
            <a:r>
              <a:rPr lang="fr-FR" dirty="0">
                <a:sym typeface="Wingdings" panose="05000000000000000000" pitchFamily="2" charset="2"/>
              </a:rPr>
              <a:t> </a:t>
            </a:r>
            <a:r>
              <a:rPr lang="fr-FR" u="sng" dirty="0">
                <a:highlight>
                  <a:srgbClr val="FFFF00"/>
                </a:highlight>
                <a:sym typeface="Wingdings" panose="05000000000000000000" pitchFamily="2" charset="2"/>
              </a:rPr>
              <a:t>des</a:t>
            </a:r>
            <a:r>
              <a:rPr lang="fr-FR" u="sng" dirty="0">
                <a:sym typeface="Wingdings" panose="05000000000000000000" pitchFamily="2" charset="2"/>
              </a:rPr>
              <a:t> immense</a:t>
            </a:r>
            <a:r>
              <a:rPr lang="fr-FR" u="sng" dirty="0">
                <a:highlight>
                  <a:srgbClr val="FFFF00"/>
                </a:highlight>
                <a:sym typeface="Wingdings" panose="05000000000000000000" pitchFamily="2" charset="2"/>
              </a:rPr>
              <a:t>s</a:t>
            </a:r>
            <a:r>
              <a:rPr lang="fr-FR" u="sng" dirty="0">
                <a:sym typeface="Wingdings" panose="05000000000000000000" pitchFamily="2" charset="2"/>
              </a:rPr>
              <a:t> statue</a:t>
            </a:r>
            <a:r>
              <a:rPr lang="fr-FR" u="sng" dirty="0">
                <a:highlight>
                  <a:srgbClr val="FFFF00"/>
                </a:highlight>
                <a:sym typeface="Wingdings" panose="05000000000000000000" pitchFamily="2" charset="2"/>
              </a:rPr>
              <a:t>s</a:t>
            </a:r>
            <a:r>
              <a:rPr lang="fr-FR" dirty="0">
                <a:sym typeface="Wingdings" panose="05000000000000000000" pitchFamily="2" charset="2"/>
              </a:rPr>
              <a:t> </a:t>
            </a:r>
            <a:r>
              <a:rPr lang="fr-FR" u="sng" dirty="0">
                <a:sym typeface="Wingdings" panose="05000000000000000000" pitchFamily="2" charset="2"/>
              </a:rPr>
              <a:t>pour ce</a:t>
            </a:r>
            <a:r>
              <a:rPr lang="fr-FR" u="sng" dirty="0">
                <a:highlight>
                  <a:srgbClr val="FFFF00"/>
                </a:highlight>
                <a:sym typeface="Wingdings" panose="05000000000000000000" pitchFamily="2" charset="2"/>
              </a:rPr>
              <a:t>s</a:t>
            </a:r>
            <a:r>
              <a:rPr lang="fr-FR" u="sng" dirty="0">
                <a:sym typeface="Wingdings" panose="05000000000000000000" pitchFamily="2" charset="2"/>
              </a:rPr>
              <a:t> temple</a:t>
            </a:r>
            <a:r>
              <a:rPr lang="fr-FR" u="sng" dirty="0">
                <a:highlight>
                  <a:srgbClr val="FFFF00"/>
                </a:highlight>
                <a:sym typeface="Wingdings" panose="05000000000000000000" pitchFamily="2" charset="2"/>
              </a:rPr>
              <a:t>s</a:t>
            </a:r>
            <a:r>
              <a:rPr lang="fr-FR" dirty="0">
                <a:sym typeface="Wingdings" panose="05000000000000000000" pitchFamily="2" charset="2"/>
              </a:rPr>
              <a:t>. </a:t>
            </a:r>
          </a:p>
          <a:p>
            <a:r>
              <a:rPr lang="fr-FR" u="sng" dirty="0">
                <a:sym typeface="Wingdings" panose="05000000000000000000" pitchFamily="2" charset="2"/>
              </a:rPr>
              <a:t>L</a:t>
            </a:r>
            <a:r>
              <a:rPr lang="fr-FR" u="sng" dirty="0">
                <a:highlight>
                  <a:srgbClr val="FFFF00"/>
                </a:highlight>
                <a:sym typeface="Wingdings" panose="05000000000000000000" pitchFamily="2" charset="2"/>
              </a:rPr>
              <a:t>e</a:t>
            </a:r>
            <a:r>
              <a:rPr lang="fr-FR" u="sng" dirty="0">
                <a:sym typeface="Wingdings" panose="05000000000000000000" pitchFamily="2" charset="2"/>
              </a:rPr>
              <a:t> templ</a:t>
            </a:r>
            <a:r>
              <a:rPr lang="fr-FR" u="sng" dirty="0">
                <a:highlight>
                  <a:srgbClr val="FFFF00"/>
                </a:highlight>
                <a:sym typeface="Wingdings" panose="05000000000000000000" pitchFamily="2" charset="2"/>
              </a:rPr>
              <a:t>e</a:t>
            </a:r>
            <a:r>
              <a:rPr lang="fr-FR" dirty="0">
                <a:sym typeface="Wingdings" panose="05000000000000000000" pitchFamily="2" charset="2"/>
              </a:rPr>
              <a:t> </a:t>
            </a:r>
            <a:r>
              <a:rPr lang="fr-FR" u="sng" dirty="0">
                <a:highlight>
                  <a:srgbClr val="FFFF00"/>
                </a:highlight>
                <a:sym typeface="Wingdings" panose="05000000000000000000" pitchFamily="2" charset="2"/>
              </a:rPr>
              <a:t>était</a:t>
            </a:r>
            <a:r>
              <a:rPr lang="fr-FR" dirty="0">
                <a:sym typeface="Wingdings" panose="05000000000000000000" pitchFamily="2" charset="2"/>
              </a:rPr>
              <a:t> </a:t>
            </a:r>
            <a:r>
              <a:rPr lang="fr-FR" u="sng" dirty="0">
                <a:sym typeface="Wingdings" panose="05000000000000000000" pitchFamily="2" charset="2"/>
              </a:rPr>
              <a:t>très décor</a:t>
            </a:r>
            <a:r>
              <a:rPr lang="fr-FR" u="sng" dirty="0">
                <a:highlight>
                  <a:srgbClr val="FFFF00"/>
                </a:highlight>
                <a:sym typeface="Wingdings" panose="05000000000000000000" pitchFamily="2" charset="2"/>
              </a:rPr>
              <a:t>é</a:t>
            </a:r>
            <a:r>
              <a:rPr lang="fr-FR" dirty="0">
                <a:sym typeface="Wingdings" panose="05000000000000000000" pitchFamily="2" charset="2"/>
              </a:rPr>
              <a:t> </a:t>
            </a:r>
            <a:r>
              <a:rPr lang="fr-FR" u="sng" dirty="0">
                <a:sym typeface="Wingdings" panose="05000000000000000000" pitchFamily="2" charset="2"/>
              </a:rPr>
              <a:t>pour l</a:t>
            </a:r>
            <a:r>
              <a:rPr lang="fr-FR" u="sng" dirty="0">
                <a:highlight>
                  <a:srgbClr val="FFFF00"/>
                </a:highlight>
                <a:sym typeface="Wingdings" panose="05000000000000000000" pitchFamily="2" charset="2"/>
              </a:rPr>
              <a:t>e</a:t>
            </a:r>
            <a:r>
              <a:rPr lang="fr-FR" u="sng" dirty="0">
                <a:sym typeface="Wingdings" panose="05000000000000000000" pitchFamily="2" charset="2"/>
              </a:rPr>
              <a:t> die</a:t>
            </a:r>
            <a:r>
              <a:rPr lang="fr-FR" u="sng" dirty="0">
                <a:highlight>
                  <a:srgbClr val="FFFF00"/>
                </a:highlight>
                <a:sym typeface="Wingdings" panose="05000000000000000000" pitchFamily="2" charset="2"/>
              </a:rPr>
              <a:t>u</a:t>
            </a:r>
            <a:r>
              <a:rPr lang="fr-FR" dirty="0">
                <a:sym typeface="Wingdings" panose="05000000000000000000" pitchFamily="2" charset="2"/>
              </a:rPr>
              <a:t>. </a:t>
            </a:r>
          </a:p>
          <a:p>
            <a:r>
              <a:rPr lang="fr-FR" u="sng" dirty="0">
                <a:sym typeface="Wingdings" panose="05000000000000000000" pitchFamily="2" charset="2"/>
              </a:rPr>
              <a:t>L</a:t>
            </a:r>
            <a:r>
              <a:rPr lang="fr-FR" u="sng" dirty="0">
                <a:highlight>
                  <a:srgbClr val="FFFF00"/>
                </a:highlight>
                <a:sym typeface="Wingdings" panose="05000000000000000000" pitchFamily="2" charset="2"/>
              </a:rPr>
              <a:t>e</a:t>
            </a:r>
            <a:r>
              <a:rPr lang="fr-FR" u="sng" dirty="0">
                <a:sym typeface="Wingdings" panose="05000000000000000000" pitchFamily="2" charset="2"/>
              </a:rPr>
              <a:t> sculpteu</a:t>
            </a:r>
            <a:r>
              <a:rPr lang="fr-FR" u="sng" dirty="0">
                <a:highlight>
                  <a:srgbClr val="FFFF00"/>
                </a:highlight>
                <a:sym typeface="Wingdings" panose="05000000000000000000" pitchFamily="2" charset="2"/>
              </a:rPr>
              <a:t>r</a:t>
            </a:r>
            <a:r>
              <a:rPr lang="fr-FR" dirty="0">
                <a:sym typeface="Wingdings" panose="05000000000000000000" pitchFamily="2" charset="2"/>
              </a:rPr>
              <a:t> </a:t>
            </a:r>
            <a:r>
              <a:rPr lang="fr-FR" u="sng" dirty="0">
                <a:sym typeface="Wingdings" panose="05000000000000000000" pitchFamily="2" charset="2"/>
              </a:rPr>
              <a:t>travaill</a:t>
            </a:r>
            <a:r>
              <a:rPr lang="fr-FR" u="sng" dirty="0">
                <a:highlight>
                  <a:srgbClr val="FFFF00"/>
                </a:highlight>
                <a:sym typeface="Wingdings" panose="05000000000000000000" pitchFamily="2" charset="2"/>
              </a:rPr>
              <a:t>ait</a:t>
            </a:r>
            <a:r>
              <a:rPr lang="fr-FR" dirty="0">
                <a:sym typeface="Wingdings" panose="05000000000000000000" pitchFamily="2" charset="2"/>
              </a:rPr>
              <a:t> </a:t>
            </a:r>
            <a:r>
              <a:rPr lang="fr-FR" u="sng" dirty="0">
                <a:sym typeface="Wingdings" panose="05000000000000000000" pitchFamily="2" charset="2"/>
              </a:rPr>
              <a:t>pendant longtemps</a:t>
            </a:r>
            <a:r>
              <a:rPr lang="fr-FR" dirty="0">
                <a:sym typeface="Wingdings" panose="05000000000000000000" pitchFamily="2" charset="2"/>
              </a:rPr>
              <a:t>. </a:t>
            </a:r>
          </a:p>
          <a:p>
            <a:endParaRPr lang="fr-FR" dirty="0">
              <a:sym typeface="Wingdings" panose="05000000000000000000" pitchFamily="2" charset="2"/>
            </a:endParaRPr>
          </a:p>
          <a:p>
            <a:r>
              <a:rPr lang="fr-FR" dirty="0">
                <a:sym typeface="Wingdings" panose="05000000000000000000" pitchFamily="2" charset="2"/>
              </a:rPr>
              <a:t>Tu dois avoir au moins 10 groupes corrects.</a:t>
            </a:r>
          </a:p>
        </p:txBody>
      </p:sp>
    </p:spTree>
    <p:extLst>
      <p:ext uri="{BB962C8B-B14F-4D97-AF65-F5344CB8AC3E}">
        <p14:creationId xmlns:p14="http://schemas.microsoft.com/office/powerpoint/2010/main" val="3550365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1</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4</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334437683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que">
  <a:themeElements>
    <a:clrScheme name="Organique">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que">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que">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584</TotalTime>
  <Words>1119</Words>
  <Application>Microsoft Office PowerPoint</Application>
  <PresentationFormat>Grand écran</PresentationFormat>
  <Paragraphs>100</Paragraphs>
  <Slides>19</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19</vt:i4>
      </vt:variant>
    </vt:vector>
  </HeadingPairs>
  <TitlesOfParts>
    <vt:vector size="23" baseType="lpstr">
      <vt:lpstr>Arial</vt:lpstr>
      <vt:lpstr>Calibri</vt:lpstr>
      <vt:lpstr>Garamond</vt:lpstr>
      <vt:lpstr>Organique</vt:lpstr>
      <vt:lpstr>Gagne ton chapitre !</vt:lpstr>
      <vt:lpstr>Partie 2</vt:lpstr>
      <vt:lpstr>Comment faire ?</vt:lpstr>
      <vt:lpstr>Exercice 1 : Comme dans modifix,  transforme les phrases comme demandé</vt:lpstr>
      <vt:lpstr>Exercice 1 : CORRECTION</vt:lpstr>
      <vt:lpstr>Résultats  </vt:lpstr>
      <vt:lpstr>Ex 1 : deuxième chance !</vt:lpstr>
      <vt:lpstr>Ex 1 : CORRECTION</vt:lpstr>
      <vt:lpstr>Bilan Ex 1</vt:lpstr>
      <vt:lpstr>Chapitre 4 La statue de Zeus à Olympie</vt:lpstr>
      <vt:lpstr>Exercice 2</vt:lpstr>
      <vt:lpstr>Ex 2 : je conjugue à l’imparfait/passé composé</vt:lpstr>
      <vt:lpstr>Ex 2 : CORRECTION</vt:lpstr>
      <vt:lpstr>Résultats  </vt:lpstr>
      <vt:lpstr>Ex 2 : deuxième chance !</vt:lpstr>
      <vt:lpstr>Ex 2 : CORRECTION</vt:lpstr>
      <vt:lpstr>Bilan Ex 2</vt:lpstr>
      <vt:lpstr>Chapitre 5 Le temple d’Artémis à Éphèse</vt:lpstr>
      <vt:lpstr>BRAVO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Gagne ton chapitre !</dc:title>
  <dc:creator>Emilie Pinel</dc:creator>
  <cp:lastModifiedBy>Emilie Pinel</cp:lastModifiedBy>
  <cp:revision>43</cp:revision>
  <dcterms:created xsi:type="dcterms:W3CDTF">2020-04-05T10:23:13Z</dcterms:created>
  <dcterms:modified xsi:type="dcterms:W3CDTF">2021-04-01T19:38:15Z</dcterms:modified>
</cp:coreProperties>
</file>