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92" r:id="rId1"/>
  </p:sldMasterIdLst>
  <p:sldIdLst>
    <p:sldId id="256" r:id="rId2"/>
    <p:sldId id="257" r:id="rId3"/>
    <p:sldId id="285" r:id="rId4"/>
    <p:sldId id="289" r:id="rId5"/>
    <p:sldId id="259" r:id="rId6"/>
    <p:sldId id="261" r:id="rId7"/>
    <p:sldId id="262" r:id="rId8"/>
    <p:sldId id="263" r:id="rId9"/>
    <p:sldId id="265" r:id="rId10"/>
    <p:sldId id="264" r:id="rId11"/>
    <p:sldId id="278" r:id="rId12"/>
    <p:sldId id="266" r:id="rId13"/>
    <p:sldId id="267" r:id="rId14"/>
    <p:sldId id="287" r:id="rId15"/>
    <p:sldId id="269" r:id="rId16"/>
    <p:sldId id="270" r:id="rId17"/>
    <p:sldId id="271" r:id="rId18"/>
    <p:sldId id="272" r:id="rId19"/>
    <p:sldId id="279" r:id="rId20"/>
    <p:sldId id="284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0D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80" d="100"/>
          <a:sy n="80" d="100"/>
        </p:scale>
        <p:origin x="78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C043A1C-6467-4587-8424-54B898C831D4}" type="datetimeFigureOut">
              <a:rPr lang="fr-FR" smtClean="0"/>
              <a:t>01/04/2021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7689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01/04/2021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8530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01/04/2021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465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01/04/2021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24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01/04/2021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40617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01/04/2021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3086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01/04/2021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6351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01/04/2021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02081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01/04/2021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6183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01/04/2021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8289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01/04/2021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7718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01/04/2021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3881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01/04/2021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4573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01/04/2021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650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01/04/2021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2850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01/04/2021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70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01/04/2021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7549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C043A1C-6467-4587-8424-54B898C831D4}" type="datetimeFigureOut">
              <a:rPr lang="fr-FR" smtClean="0"/>
              <a:t>01/04/2021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0959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94" r:id="rId2"/>
    <p:sldLayoutId id="2147484195" r:id="rId3"/>
    <p:sldLayoutId id="2147484196" r:id="rId4"/>
    <p:sldLayoutId id="2147484197" r:id="rId5"/>
    <p:sldLayoutId id="2147484198" r:id="rId6"/>
    <p:sldLayoutId id="2147484199" r:id="rId7"/>
    <p:sldLayoutId id="2147484200" r:id="rId8"/>
    <p:sldLayoutId id="2147484201" r:id="rId9"/>
    <p:sldLayoutId id="2147484202" r:id="rId10"/>
    <p:sldLayoutId id="2147484203" r:id="rId11"/>
    <p:sldLayoutId id="2147484204" r:id="rId12"/>
    <p:sldLayoutId id="2147484205" r:id="rId13"/>
    <p:sldLayoutId id="2147484206" r:id="rId14"/>
    <p:sldLayoutId id="2147484207" r:id="rId15"/>
    <p:sldLayoutId id="2147484208" r:id="rId16"/>
    <p:sldLayoutId id="214748420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C4752E-52BB-4796-ACA7-02EC9CDB9B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Gagne ton chapitre !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72CAA38-07E3-4A1A-A165-B9B12673DD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3671" y="3675352"/>
            <a:ext cx="1944657" cy="1521609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301A67BB-9F4A-454C-8AA4-66ADE7F324B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7216775" y="4666217"/>
            <a:ext cx="14975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@uniqueheritagemedia</a:t>
            </a:r>
            <a:endParaRPr kumimoji="0" lang="fr-FR" altLang="fr-F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0477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E5491D-C451-4BCA-A29F-0AC2E5C4C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Ex 1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3AFA800-A0FE-43B3-B91F-42D1018EB8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Si tu as bien validé la seconde chance, tu peux lire le texte 6</a:t>
            </a:r>
          </a:p>
          <a:p>
            <a:endParaRPr lang="fr-FR" dirty="0"/>
          </a:p>
          <a:p>
            <a:r>
              <a:rPr lang="fr-FR" dirty="0"/>
              <a:t>Si tu as toujours des erreurs, demande de l’aide pour voir ce qui te gêne pour progresser. </a:t>
            </a:r>
          </a:p>
        </p:txBody>
      </p:sp>
    </p:spTree>
    <p:extLst>
      <p:ext uri="{BB962C8B-B14F-4D97-AF65-F5344CB8AC3E}">
        <p14:creationId xmlns:p14="http://schemas.microsoft.com/office/powerpoint/2010/main" val="3344376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884D3B-8274-47AD-AE17-152B3595D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r-FR" sz="3600" dirty="0"/>
              <a:t>Chapitre 6 Le mausolée d’Halicarnasse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D4093BD-6151-4EC1-956C-2BE0068E22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/>
              <a:t>Mausole est un puissant gouverneur de Carie (actuelle Turquie). À sa mort, vers 353 av. J.-C., une tombe superbe est construite par les architectes </a:t>
            </a:r>
            <a:r>
              <a:rPr lang="fr-FR" dirty="0" err="1"/>
              <a:t>Satyros</a:t>
            </a:r>
            <a:r>
              <a:rPr lang="fr-FR" dirty="0"/>
              <a:t> et </a:t>
            </a:r>
            <a:r>
              <a:rPr lang="fr-FR" dirty="0" err="1"/>
              <a:t>Pythéos</a:t>
            </a:r>
            <a:r>
              <a:rPr lang="fr-FR" dirty="0"/>
              <a:t>, connus pour avoir bâti à Priène un très beau temple pour la déesse Athéna. </a:t>
            </a:r>
          </a:p>
          <a:p>
            <a:r>
              <a:rPr lang="fr-FR" dirty="0"/>
              <a:t>Cette fois, ils s’associent avec les meilleurs sculpteurs de leur époque : </a:t>
            </a:r>
            <a:r>
              <a:rPr lang="fr-FR" dirty="0" err="1"/>
              <a:t>Timothéos</a:t>
            </a:r>
            <a:r>
              <a:rPr lang="fr-FR" dirty="0"/>
              <a:t>, Scopas, </a:t>
            </a:r>
            <a:r>
              <a:rPr lang="fr-FR" dirty="0" err="1"/>
              <a:t>Bryatix</a:t>
            </a:r>
            <a:r>
              <a:rPr lang="fr-FR" dirty="0"/>
              <a:t> et Léocharès. Après des années de travail, le résultat est de toute beauté : un bâtiment original surmonté d’une pyramide et orné de gravures, de reliefs et de frises d’une grande finesse. </a:t>
            </a:r>
          </a:p>
          <a:p>
            <a:r>
              <a:rPr lang="fr-FR" dirty="0"/>
              <a:t>La sépulture de Mausole est si belle, qu’aujourd’hui, les tombes imposantes s’appellent des « mausolées ». </a:t>
            </a:r>
          </a:p>
          <a:p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220D440-DCE9-4E8F-986D-30D5FA8525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9305" y="741236"/>
            <a:ext cx="1974248" cy="154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1451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BFCAE8-8F17-47F8-9843-FFFD4D746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 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907C13B-3E42-4424-BE0C-87792CEBA6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Tu vas devoir retrouver les classes de mots</a:t>
            </a:r>
          </a:p>
          <a:p>
            <a:endParaRPr lang="fr-FR" dirty="0"/>
          </a:p>
          <a:p>
            <a:r>
              <a:rPr lang="fr-FR" dirty="0"/>
              <a:t>Tu peux revoir ta leçon avant de te lancer dans l’exercice…</a:t>
            </a:r>
          </a:p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804F775-0407-48DB-BB04-53608FB97F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9218" y="4625266"/>
            <a:ext cx="1365466" cy="1440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32C9A52-96DB-45B9-AEC2-8359CBFD28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9629" y="4699740"/>
            <a:ext cx="1303123" cy="1440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7BCEA74-97CD-465F-BF19-21497EBE00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0129" y="4101483"/>
            <a:ext cx="1191095" cy="1440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9F84671-D7C6-446E-BD61-1575857E3C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1019" y="4203979"/>
            <a:ext cx="1237373" cy="1440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626BFB8-CA14-45FA-B21B-7B528DA473D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1158" y="4077395"/>
            <a:ext cx="1354809" cy="144000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6ECC18B6-AD61-47FC-A3EA-46EF2156EF4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9950" y="4625266"/>
            <a:ext cx="1304000" cy="144000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6071BF33-C0D9-44BA-ACEE-AE17519EDBB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528" y="4706801"/>
            <a:ext cx="1330404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5306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469861-D154-4197-845D-0A509DE7E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Ex 2 : je retrouve la classe des mots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2B52EC8-BA42-4DB8-8C3C-26867D2FCA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b="1" u="sng" dirty="0"/>
              <a:t>Cette</a:t>
            </a:r>
            <a:r>
              <a:rPr lang="fr-FR" dirty="0"/>
              <a:t> énorme statue représentait le dieu </a:t>
            </a:r>
            <a:r>
              <a:rPr lang="fr-FR" b="1" u="sng" dirty="0"/>
              <a:t>Hélios</a:t>
            </a:r>
            <a:r>
              <a:rPr lang="fr-FR" dirty="0"/>
              <a:t>. </a:t>
            </a:r>
          </a:p>
          <a:p>
            <a:r>
              <a:rPr lang="fr-FR" dirty="0"/>
              <a:t>Elle </a:t>
            </a:r>
            <a:r>
              <a:rPr lang="fr-FR" b="1" u="sng" dirty="0"/>
              <a:t>mesurait</a:t>
            </a:r>
            <a:r>
              <a:rPr lang="fr-FR" dirty="0"/>
              <a:t> plus de trente </a:t>
            </a:r>
            <a:r>
              <a:rPr lang="fr-FR" b="1" u="sng" dirty="0"/>
              <a:t>mètres</a:t>
            </a:r>
            <a:r>
              <a:rPr lang="fr-FR" dirty="0"/>
              <a:t> ! </a:t>
            </a:r>
          </a:p>
          <a:p>
            <a:r>
              <a:rPr lang="fr-FR" dirty="0"/>
              <a:t>Il était placé à l’entrée du port, les </a:t>
            </a:r>
            <a:r>
              <a:rPr lang="fr-FR" b="1" u="sng" dirty="0"/>
              <a:t>jambes</a:t>
            </a:r>
            <a:r>
              <a:rPr lang="fr-FR" dirty="0"/>
              <a:t> écartées entre </a:t>
            </a:r>
            <a:r>
              <a:rPr lang="fr-FR" b="1" u="sng" dirty="0"/>
              <a:t>lesquelles</a:t>
            </a:r>
            <a:r>
              <a:rPr lang="fr-FR" dirty="0"/>
              <a:t> passaient les bateaux </a:t>
            </a:r>
            <a:r>
              <a:rPr lang="fr-FR" b="1" u="sng" dirty="0"/>
              <a:t>grecs</a:t>
            </a:r>
            <a:r>
              <a:rPr lang="fr-FR" dirty="0"/>
              <a:t>. </a:t>
            </a:r>
          </a:p>
          <a:p>
            <a:r>
              <a:rPr lang="fr-FR" b="1" u="sng" dirty="0"/>
              <a:t>Elle</a:t>
            </a:r>
            <a:r>
              <a:rPr lang="fr-FR" dirty="0"/>
              <a:t> a été détruite lors d’un </a:t>
            </a:r>
            <a:r>
              <a:rPr lang="fr-FR" b="1" u="sng" dirty="0"/>
              <a:t>tremblement</a:t>
            </a:r>
            <a:r>
              <a:rPr lang="fr-FR" dirty="0"/>
              <a:t> de terre. </a:t>
            </a:r>
          </a:p>
          <a:p>
            <a:r>
              <a:rPr lang="fr-FR" b="1" u="sng" dirty="0"/>
              <a:t>La</a:t>
            </a:r>
            <a:r>
              <a:rPr lang="fr-FR" dirty="0"/>
              <a:t> statue était en bronze. </a:t>
            </a:r>
          </a:p>
        </p:txBody>
      </p:sp>
    </p:spTree>
    <p:extLst>
      <p:ext uri="{BB962C8B-B14F-4D97-AF65-F5344CB8AC3E}">
        <p14:creationId xmlns:p14="http://schemas.microsoft.com/office/powerpoint/2010/main" val="2658125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469861-D154-4197-845D-0A509DE7E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Ex 2 : CORRECTION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2B52EC8-BA42-4DB8-8C3C-26867D2FCA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b="1" u="sng" dirty="0"/>
              <a:t>Cette</a:t>
            </a:r>
            <a:r>
              <a:rPr lang="fr-FR" dirty="0"/>
              <a:t> </a:t>
            </a:r>
            <a:r>
              <a:rPr lang="fr-FR" dirty="0">
                <a:solidFill>
                  <a:srgbClr val="FF0000"/>
                </a:solidFill>
              </a:rPr>
              <a:t>déterminant</a:t>
            </a:r>
            <a:r>
              <a:rPr lang="fr-FR" dirty="0"/>
              <a:t> possessif </a:t>
            </a:r>
            <a:r>
              <a:rPr lang="fr-FR" dirty="0" err="1"/>
              <a:t>fém</a:t>
            </a:r>
            <a:r>
              <a:rPr lang="fr-FR" dirty="0"/>
              <a:t> </a:t>
            </a:r>
            <a:r>
              <a:rPr lang="fr-FR" dirty="0" err="1"/>
              <a:t>sg</a:t>
            </a:r>
            <a:r>
              <a:rPr lang="fr-FR" dirty="0"/>
              <a:t>		</a:t>
            </a:r>
            <a:r>
              <a:rPr lang="fr-FR" b="1" u="sng" dirty="0"/>
              <a:t>Hélios </a:t>
            </a:r>
            <a:r>
              <a:rPr lang="fr-FR" dirty="0">
                <a:solidFill>
                  <a:srgbClr val="FF0000"/>
                </a:solidFill>
              </a:rPr>
              <a:t>Nom propre </a:t>
            </a:r>
          </a:p>
          <a:p>
            <a:r>
              <a:rPr lang="fr-FR" b="1" u="sng" dirty="0"/>
              <a:t>mesurait</a:t>
            </a:r>
            <a:r>
              <a:rPr lang="fr-FR" dirty="0"/>
              <a:t> </a:t>
            </a:r>
            <a:r>
              <a:rPr lang="fr-FR" dirty="0">
                <a:solidFill>
                  <a:srgbClr val="FF0000"/>
                </a:solidFill>
              </a:rPr>
              <a:t>verbe</a:t>
            </a:r>
            <a:r>
              <a:rPr lang="fr-FR" dirty="0"/>
              <a:t> mesurer à l’imparfait 	</a:t>
            </a:r>
            <a:r>
              <a:rPr lang="fr-FR" b="1" u="sng" dirty="0"/>
              <a:t>mètres</a:t>
            </a:r>
            <a:r>
              <a:rPr lang="fr-FR" dirty="0"/>
              <a:t> </a:t>
            </a:r>
            <a:r>
              <a:rPr lang="fr-FR" dirty="0">
                <a:solidFill>
                  <a:srgbClr val="FF0000"/>
                </a:solidFill>
              </a:rPr>
              <a:t>nom commun </a:t>
            </a:r>
            <a:r>
              <a:rPr lang="fr-FR" dirty="0" err="1"/>
              <a:t>masc</a:t>
            </a:r>
            <a:r>
              <a:rPr lang="fr-FR" dirty="0"/>
              <a:t> pl</a:t>
            </a:r>
          </a:p>
          <a:p>
            <a:r>
              <a:rPr lang="fr-FR" b="1" u="sng" dirty="0"/>
              <a:t>jambes</a:t>
            </a:r>
            <a:r>
              <a:rPr lang="fr-FR" dirty="0"/>
              <a:t> </a:t>
            </a:r>
            <a:r>
              <a:rPr lang="fr-FR" dirty="0">
                <a:solidFill>
                  <a:srgbClr val="FF0000"/>
                </a:solidFill>
              </a:rPr>
              <a:t>nom commun </a:t>
            </a:r>
            <a:r>
              <a:rPr lang="fr-FR" dirty="0" err="1"/>
              <a:t>fém</a:t>
            </a:r>
            <a:r>
              <a:rPr lang="fr-FR" dirty="0"/>
              <a:t> pl 			</a:t>
            </a:r>
            <a:r>
              <a:rPr lang="fr-FR" b="1" u="sng" dirty="0"/>
              <a:t>lesquelles</a:t>
            </a:r>
            <a:r>
              <a:rPr lang="fr-FR" dirty="0"/>
              <a:t> </a:t>
            </a:r>
            <a:r>
              <a:rPr lang="fr-FR" dirty="0">
                <a:solidFill>
                  <a:srgbClr val="FF0000"/>
                </a:solidFill>
              </a:rPr>
              <a:t>pronom</a:t>
            </a:r>
          </a:p>
          <a:p>
            <a:pPr marL="0" indent="0">
              <a:buNone/>
            </a:pPr>
            <a:r>
              <a:rPr lang="fr-FR" b="1" dirty="0"/>
              <a:t>    </a:t>
            </a:r>
            <a:r>
              <a:rPr lang="fr-FR" b="1" u="sng" dirty="0"/>
              <a:t>grecs</a:t>
            </a:r>
            <a:r>
              <a:rPr lang="fr-FR" dirty="0"/>
              <a:t> </a:t>
            </a:r>
            <a:r>
              <a:rPr lang="fr-FR" dirty="0">
                <a:solidFill>
                  <a:srgbClr val="FF0000"/>
                </a:solidFill>
              </a:rPr>
              <a:t>adjectif</a:t>
            </a:r>
            <a:r>
              <a:rPr lang="fr-FR" dirty="0"/>
              <a:t> </a:t>
            </a:r>
            <a:r>
              <a:rPr lang="fr-FR" dirty="0" err="1"/>
              <a:t>masc</a:t>
            </a:r>
            <a:r>
              <a:rPr lang="fr-FR" dirty="0"/>
              <a:t> pluriel</a:t>
            </a:r>
          </a:p>
          <a:p>
            <a:r>
              <a:rPr lang="fr-FR" b="1" u="sng" dirty="0"/>
              <a:t>Elle</a:t>
            </a:r>
            <a:r>
              <a:rPr lang="fr-FR" dirty="0"/>
              <a:t> </a:t>
            </a:r>
            <a:r>
              <a:rPr lang="fr-FR" dirty="0">
                <a:solidFill>
                  <a:srgbClr val="FF0000"/>
                </a:solidFill>
              </a:rPr>
              <a:t>pronom</a:t>
            </a:r>
            <a:r>
              <a:rPr lang="fr-FR" dirty="0"/>
              <a:t> (PP sujet 3° p </a:t>
            </a:r>
            <a:r>
              <a:rPr lang="fr-FR" dirty="0" err="1"/>
              <a:t>sg</a:t>
            </a:r>
            <a:r>
              <a:rPr lang="fr-FR" dirty="0"/>
              <a:t> féminin) </a:t>
            </a:r>
            <a:r>
              <a:rPr lang="fr-FR" b="1" u="sng" dirty="0"/>
              <a:t>tremblement</a:t>
            </a:r>
            <a:r>
              <a:rPr lang="fr-FR" dirty="0"/>
              <a:t> </a:t>
            </a:r>
            <a:r>
              <a:rPr lang="fr-FR" dirty="0">
                <a:solidFill>
                  <a:srgbClr val="FF0000"/>
                </a:solidFill>
              </a:rPr>
              <a:t>nom commun </a:t>
            </a:r>
            <a:r>
              <a:rPr lang="fr-FR" dirty="0"/>
              <a:t>m </a:t>
            </a:r>
            <a:r>
              <a:rPr lang="fr-FR" dirty="0" err="1"/>
              <a:t>sg</a:t>
            </a:r>
            <a:endParaRPr lang="fr-FR" dirty="0"/>
          </a:p>
          <a:p>
            <a:r>
              <a:rPr lang="fr-FR" b="1" u="sng" dirty="0"/>
              <a:t>La</a:t>
            </a:r>
            <a:r>
              <a:rPr lang="fr-FR" dirty="0"/>
              <a:t> </a:t>
            </a:r>
            <a:r>
              <a:rPr lang="fr-FR" dirty="0">
                <a:solidFill>
                  <a:srgbClr val="FF0000"/>
                </a:solidFill>
              </a:rPr>
              <a:t>déterminant</a:t>
            </a:r>
            <a:r>
              <a:rPr lang="fr-FR" dirty="0"/>
              <a:t> article défini féminin singulier </a:t>
            </a:r>
          </a:p>
        </p:txBody>
      </p:sp>
    </p:spTree>
    <p:extLst>
      <p:ext uri="{BB962C8B-B14F-4D97-AF65-F5344CB8AC3E}">
        <p14:creationId xmlns:p14="http://schemas.microsoft.com/office/powerpoint/2010/main" val="8095893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E86A8D-01E7-43FC-94FE-159A2F4FC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Résultats 	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217DC3F-3F6D-475D-9F32-17B897ABC4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Tu as retrouvé 8 à 10 classes de mots : </a:t>
            </a:r>
          </a:p>
          <a:p>
            <a:pPr marL="0" indent="0">
              <a:buNone/>
            </a:pPr>
            <a:r>
              <a:rPr lang="fr-FR" dirty="0">
                <a:sym typeface="Wingdings" panose="05000000000000000000" pitchFamily="2" charset="2"/>
              </a:rPr>
              <a:t> </a:t>
            </a:r>
            <a:r>
              <a:rPr lang="fr-FR" dirty="0"/>
              <a:t>Tu peux lire le texte 7 (va à la diapositive 19)</a:t>
            </a:r>
          </a:p>
          <a:p>
            <a:endParaRPr lang="fr-FR" dirty="0"/>
          </a:p>
          <a:p>
            <a:r>
              <a:rPr lang="fr-FR" dirty="0"/>
              <a:t>Tu as retrouvé 0 à 7 classes de mots : </a:t>
            </a:r>
          </a:p>
          <a:p>
            <a:pPr marL="0" indent="0">
              <a:buNone/>
            </a:pPr>
            <a:r>
              <a:rPr lang="fr-FR" dirty="0">
                <a:sym typeface="Wingdings" panose="05000000000000000000" pitchFamily="2" charset="2"/>
              </a:rPr>
              <a:t> Tu dois réussir la deuxième chance page suivante (même consigne)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15413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50377A-9FBB-4F78-8D70-BFE15ACAE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 2 : deuxième chance !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DA3B623-C974-4F02-9E14-0188614CDB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Le bronze de la statue a été récupéré par d’autres </a:t>
            </a:r>
            <a:r>
              <a:rPr lang="fr-FR" b="1" u="sng" dirty="0"/>
              <a:t>peuples</a:t>
            </a:r>
            <a:r>
              <a:rPr lang="fr-FR" dirty="0"/>
              <a:t> au fil des siècles. </a:t>
            </a:r>
          </a:p>
          <a:p>
            <a:endParaRPr lang="fr-FR" dirty="0"/>
          </a:p>
          <a:p>
            <a:r>
              <a:rPr lang="fr-FR" b="1" u="sng" dirty="0"/>
              <a:t>Les</a:t>
            </a:r>
            <a:r>
              <a:rPr lang="fr-FR" dirty="0"/>
              <a:t> archéologues ne </a:t>
            </a:r>
            <a:r>
              <a:rPr lang="fr-FR" b="1" u="sng" dirty="0"/>
              <a:t>savent</a:t>
            </a:r>
            <a:r>
              <a:rPr lang="fr-FR" dirty="0"/>
              <a:t> pas exactement où était la statue </a:t>
            </a:r>
            <a:r>
              <a:rPr lang="fr-FR" b="1" u="sng" dirty="0"/>
              <a:t>brillante</a:t>
            </a:r>
            <a:r>
              <a:rPr lang="fr-FR" dirty="0"/>
              <a:t>. </a:t>
            </a:r>
          </a:p>
          <a:p>
            <a:endParaRPr lang="fr-FR" dirty="0"/>
          </a:p>
          <a:p>
            <a:r>
              <a:rPr lang="fr-FR" b="1" u="sng" dirty="0"/>
              <a:t>Elle</a:t>
            </a:r>
            <a:r>
              <a:rPr lang="fr-FR" dirty="0"/>
              <a:t> n’était probablement pas </a:t>
            </a:r>
            <a:r>
              <a:rPr lang="fr-FR" b="1" u="sng" dirty="0"/>
              <a:t>un</a:t>
            </a:r>
            <a:r>
              <a:rPr lang="fr-FR" dirty="0"/>
              <a:t> lieu de passage des bateaux.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679921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50377A-9FBB-4F78-8D70-BFE15ACAE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 2 : 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DA3B623-C974-4F02-9E14-0188614CDB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b="1" u="sng" dirty="0"/>
              <a:t>peuples</a:t>
            </a:r>
            <a:r>
              <a:rPr lang="fr-FR" dirty="0"/>
              <a:t> </a:t>
            </a:r>
            <a:r>
              <a:rPr lang="fr-FR" dirty="0">
                <a:solidFill>
                  <a:srgbClr val="FF0000"/>
                </a:solidFill>
              </a:rPr>
              <a:t>nom commun </a:t>
            </a:r>
            <a:r>
              <a:rPr lang="fr-FR" dirty="0" err="1"/>
              <a:t>masc</a:t>
            </a:r>
            <a:r>
              <a:rPr lang="fr-FR" dirty="0"/>
              <a:t> pl		</a:t>
            </a:r>
            <a:r>
              <a:rPr lang="fr-FR" b="1" u="sng" dirty="0"/>
              <a:t>Les</a:t>
            </a:r>
            <a:r>
              <a:rPr lang="fr-FR" dirty="0"/>
              <a:t> </a:t>
            </a:r>
            <a:r>
              <a:rPr lang="fr-FR" dirty="0">
                <a:solidFill>
                  <a:srgbClr val="FF0000"/>
                </a:solidFill>
              </a:rPr>
              <a:t>déterminant</a:t>
            </a:r>
            <a:r>
              <a:rPr lang="fr-FR" dirty="0"/>
              <a:t> article défini pluriel</a:t>
            </a:r>
          </a:p>
          <a:p>
            <a:endParaRPr lang="fr-FR" dirty="0"/>
          </a:p>
          <a:p>
            <a:r>
              <a:rPr lang="fr-FR" b="1" u="sng" dirty="0"/>
              <a:t>savent</a:t>
            </a:r>
            <a:r>
              <a:rPr lang="fr-FR" dirty="0"/>
              <a:t> </a:t>
            </a:r>
            <a:r>
              <a:rPr lang="fr-FR" dirty="0">
                <a:solidFill>
                  <a:srgbClr val="FF0000"/>
                </a:solidFill>
              </a:rPr>
              <a:t>Verbe</a:t>
            </a:r>
            <a:r>
              <a:rPr lang="fr-FR" dirty="0"/>
              <a:t> savoir au présent 		</a:t>
            </a:r>
            <a:r>
              <a:rPr lang="fr-FR" b="1" u="sng" dirty="0"/>
              <a:t>brillante</a:t>
            </a:r>
            <a:r>
              <a:rPr lang="fr-FR" dirty="0"/>
              <a:t> </a:t>
            </a:r>
            <a:r>
              <a:rPr lang="fr-FR" dirty="0">
                <a:solidFill>
                  <a:srgbClr val="FF0000"/>
                </a:solidFill>
              </a:rPr>
              <a:t>adjectif</a:t>
            </a:r>
            <a:r>
              <a:rPr lang="fr-FR" dirty="0"/>
              <a:t> féminin singulier</a:t>
            </a:r>
          </a:p>
          <a:p>
            <a:endParaRPr lang="fr-FR" dirty="0"/>
          </a:p>
          <a:p>
            <a:r>
              <a:rPr lang="fr-FR" b="1" u="sng" dirty="0"/>
              <a:t>Elle</a:t>
            </a:r>
            <a:r>
              <a:rPr lang="fr-FR" dirty="0"/>
              <a:t> </a:t>
            </a:r>
            <a:r>
              <a:rPr lang="fr-FR" dirty="0">
                <a:solidFill>
                  <a:srgbClr val="FF0000"/>
                </a:solidFill>
              </a:rPr>
              <a:t>pronom</a:t>
            </a:r>
            <a:r>
              <a:rPr lang="fr-FR" dirty="0"/>
              <a:t> (PPS3° p </a:t>
            </a:r>
            <a:r>
              <a:rPr lang="fr-FR" dirty="0" err="1"/>
              <a:t>sg</a:t>
            </a:r>
            <a:r>
              <a:rPr lang="fr-FR" dirty="0"/>
              <a:t> </a:t>
            </a:r>
            <a:r>
              <a:rPr lang="fr-FR" dirty="0" err="1"/>
              <a:t>fém</a:t>
            </a:r>
            <a:r>
              <a:rPr lang="fr-FR" dirty="0"/>
              <a:t>)		</a:t>
            </a:r>
            <a:r>
              <a:rPr lang="fr-FR" b="1" u="sng" dirty="0"/>
              <a:t>un</a:t>
            </a:r>
            <a:r>
              <a:rPr lang="fr-FR" dirty="0"/>
              <a:t> </a:t>
            </a:r>
            <a:r>
              <a:rPr lang="fr-FR" dirty="0">
                <a:solidFill>
                  <a:srgbClr val="FF0000"/>
                </a:solidFill>
              </a:rPr>
              <a:t>déterminant</a:t>
            </a:r>
            <a:r>
              <a:rPr lang="fr-FR" dirty="0"/>
              <a:t> article indéfini </a:t>
            </a:r>
            <a:r>
              <a:rPr lang="fr-FR" dirty="0" err="1"/>
              <a:t>masc</a:t>
            </a:r>
            <a:r>
              <a:rPr lang="fr-FR" dirty="0"/>
              <a:t> </a:t>
            </a:r>
            <a:r>
              <a:rPr lang="fr-FR" dirty="0" err="1"/>
              <a:t>sg</a:t>
            </a:r>
            <a:r>
              <a:rPr lang="fr-FR" dirty="0"/>
              <a:t> </a:t>
            </a:r>
          </a:p>
          <a:p>
            <a:endParaRPr lang="fr-FR" dirty="0"/>
          </a:p>
          <a:p>
            <a:r>
              <a:rPr lang="fr-FR" dirty="0"/>
              <a:t>Tu dois avoir retrouvé 4 classes au moins pour valider. </a:t>
            </a:r>
          </a:p>
        </p:txBody>
      </p:sp>
    </p:spTree>
    <p:extLst>
      <p:ext uri="{BB962C8B-B14F-4D97-AF65-F5344CB8AC3E}">
        <p14:creationId xmlns:p14="http://schemas.microsoft.com/office/powerpoint/2010/main" val="9316330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E5491D-C451-4BCA-A29F-0AC2E5C4C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Ex 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3AFA800-A0FE-43B3-B91F-42D1018EB8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Si tu as bien validé la seconde chance, tu peux lire le texte 7 (diapo suivante)</a:t>
            </a:r>
          </a:p>
          <a:p>
            <a:endParaRPr lang="fr-FR" dirty="0"/>
          </a:p>
          <a:p>
            <a:r>
              <a:rPr lang="fr-FR" dirty="0"/>
              <a:t>Si tu as toujours des erreurs, demande de l’aide pour voir ce qui te gêne pour progresser. </a:t>
            </a:r>
          </a:p>
        </p:txBody>
      </p:sp>
    </p:spTree>
    <p:extLst>
      <p:ext uri="{BB962C8B-B14F-4D97-AF65-F5344CB8AC3E}">
        <p14:creationId xmlns:p14="http://schemas.microsoft.com/office/powerpoint/2010/main" val="37610373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884D3B-8274-47AD-AE17-152B3595D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r-FR" sz="3600" dirty="0"/>
              <a:t>Chapitre 7 Le colosse de Rhodes</a:t>
            </a:r>
            <a:endParaRPr lang="fr-FR" sz="3600" dirty="0">
              <a:latin typeface="+mn-lt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D4093BD-6151-4EC1-956C-2BE0068E22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/>
              <a:t>Cette énorme statue représentait le dieu Hélios, protecteur de l’île de Rhodes. Sculpté par Charès de </a:t>
            </a:r>
            <a:r>
              <a:rPr lang="fr-FR" dirty="0" err="1"/>
              <a:t>Lindos</a:t>
            </a:r>
            <a:r>
              <a:rPr lang="fr-FR" dirty="0"/>
              <a:t> entre 292 et 280 av. J.-C., en souvenir de la résistance héroïque de la ville lors du siège de Démétrios (vers 305- 304 av. J.-C.), le dieu en bronze mesurait plus de trente mètres ! </a:t>
            </a:r>
          </a:p>
          <a:p>
            <a:r>
              <a:rPr lang="fr-FR" dirty="0"/>
              <a:t>On l’a longtemps représenté à l’entrée de la ville, campant avec autorité, les jambes écartées entre lesquelles passaient les bateaux. </a:t>
            </a:r>
          </a:p>
          <a:p>
            <a:r>
              <a:rPr lang="fr-FR" dirty="0"/>
              <a:t>On pense aujourd’hui qu’une telle disproportion était impossible, mais le colosse, qui s’est effondré pendant un tremblement de terre vers 227 av. J.-C., a emporté son mystère avec lui…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2B54381-4C13-4927-9A52-EDD30760F9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9607" y="759565"/>
            <a:ext cx="1974248" cy="154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180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8B6AF6-00E4-4427-9D67-3B3F1A1F6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altLang="fr-FR" b="1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Partie 3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D5BBA99-13E8-43F6-A886-2226BC2576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97C25405-D568-4324-B95B-D11DF2895B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907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7" name="Image 6" descr="Clémentine V. Baron - Les sept merveilles - Du monde antique.">
            <a:extLst>
              <a:ext uri="{FF2B5EF4-FFF2-40B4-BE49-F238E27FC236}">
                <a16:creationId xmlns:a16="http://schemas.microsoft.com/office/drawing/2014/main" id="{BC06AE3D-556B-4CDB-9EE6-CD10697AFAC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8639" y="3158703"/>
            <a:ext cx="3474720" cy="27171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97690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2B36A5-A814-4C24-8060-F8BF8862C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BRAVO !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D4EADB9-40D7-451E-991C-4C8E7A592A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4800" dirty="0"/>
              <a:t>La suite demain, pour finir le livre </a:t>
            </a:r>
          </a:p>
          <a:p>
            <a:pPr marL="0" indent="0" algn="ctr">
              <a:buNone/>
            </a:pPr>
            <a:r>
              <a:rPr lang="fr-FR" sz="4800" dirty="0"/>
              <a:t>sur le siècle des Lumières !</a:t>
            </a:r>
          </a:p>
        </p:txBody>
      </p:sp>
    </p:spTree>
    <p:extLst>
      <p:ext uri="{BB962C8B-B14F-4D97-AF65-F5344CB8AC3E}">
        <p14:creationId xmlns:p14="http://schemas.microsoft.com/office/powerpoint/2010/main" val="178104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159D11-0318-4C09-BB2A-BBA143FF6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Comment faire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07B2004-2CD3-4194-90E9-21E3750A55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Les exercices sont à faire avec les outils dont tu as besoin. </a:t>
            </a:r>
          </a:p>
          <a:p>
            <a:r>
              <a:rPr lang="fr-FR" dirty="0"/>
              <a:t>Relis bien ton travail, vérifie tes réponses avant de corriger avec la diapo suivante. </a:t>
            </a:r>
          </a:p>
          <a:p>
            <a:r>
              <a:rPr lang="fr-FR" dirty="0"/>
              <a:t>Tu te corriges au fur et à mesure et tu suis les instructions selon ton score. </a:t>
            </a:r>
          </a:p>
          <a:p>
            <a:endParaRPr lang="fr-FR" dirty="0"/>
          </a:p>
          <a:p>
            <a:r>
              <a:rPr lang="fr-FR" dirty="0"/>
              <a:t>Prêt ? C’est parti !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73557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BFCAE8-8F17-47F8-9843-FFFD4D746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 1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907C13B-3E42-4424-BE0C-87792CEBA6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dirty="0"/>
              <a:t>Tu vas devoir travailler sur les accords singulier / pluriel ou masculin / féminin.</a:t>
            </a:r>
          </a:p>
          <a:p>
            <a:endParaRPr lang="fr-FR" sz="2800" dirty="0"/>
          </a:p>
          <a:p>
            <a:r>
              <a:rPr lang="fr-FR" sz="2800" dirty="0"/>
              <a:t>Tu peux revoir ta leçon avant de te lancer dans l’exercice…</a:t>
            </a:r>
          </a:p>
        </p:txBody>
      </p:sp>
    </p:spTree>
    <p:extLst>
      <p:ext uri="{BB962C8B-B14F-4D97-AF65-F5344CB8AC3E}">
        <p14:creationId xmlns:p14="http://schemas.microsoft.com/office/powerpoint/2010/main" val="4140104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BE936E-DB22-480B-B1EA-5CF644DAC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Exercice 1 : Comme dans </a:t>
            </a:r>
            <a:r>
              <a:rPr lang="fr-FR" dirty="0" err="1"/>
              <a:t>modifix</a:t>
            </a:r>
            <a:r>
              <a:rPr lang="fr-FR" dirty="0"/>
              <a:t>, </a:t>
            </a:r>
            <a:br>
              <a:rPr lang="fr-FR" dirty="0"/>
            </a:br>
            <a:r>
              <a:rPr lang="fr-FR" dirty="0"/>
              <a:t>transforme les phrases comme demandé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0BA9974-874F-49EE-8A78-5D5F42458B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556932"/>
            <a:ext cx="9917096" cy="3318936"/>
          </a:xfrm>
        </p:spPr>
        <p:txBody>
          <a:bodyPr>
            <a:normAutofit/>
          </a:bodyPr>
          <a:lstStyle/>
          <a:p>
            <a:r>
              <a:rPr lang="fr-FR" dirty="0"/>
              <a:t>Cette femme est une puissante reine. </a:t>
            </a:r>
            <a:r>
              <a:rPr lang="fr-FR" dirty="0">
                <a:sym typeface="Wingdings" panose="05000000000000000000" pitchFamily="2" charset="2"/>
              </a:rPr>
              <a:t> tout au masculin</a:t>
            </a:r>
          </a:p>
          <a:p>
            <a:r>
              <a:rPr lang="fr-FR" dirty="0">
                <a:sym typeface="Wingdings" panose="05000000000000000000" pitchFamily="2" charset="2"/>
              </a:rPr>
              <a:t>La déesse est dessinée par une sculpteuse très douée.  tout au masculin</a:t>
            </a:r>
          </a:p>
          <a:p>
            <a:r>
              <a:rPr lang="fr-FR" dirty="0">
                <a:sym typeface="Wingdings" panose="05000000000000000000" pitchFamily="2" charset="2"/>
              </a:rPr>
              <a:t>L’architecte fait appel à une dessinatrice patiente et agile. tout au masculin</a:t>
            </a:r>
          </a:p>
          <a:p>
            <a:r>
              <a:rPr lang="fr-FR" dirty="0">
                <a:sym typeface="Wingdings" panose="05000000000000000000" pitchFamily="2" charset="2"/>
              </a:rPr>
              <a:t>L’explorateur a découvert le tombeau du grand roi.  tout au féminin</a:t>
            </a:r>
          </a:p>
          <a:p>
            <a:r>
              <a:rPr lang="fr-FR" dirty="0">
                <a:sym typeface="Wingdings" panose="05000000000000000000" pitchFamily="2" charset="2"/>
              </a:rPr>
              <a:t>Le frère du roi arrive en retard.  tout au féminin</a:t>
            </a:r>
          </a:p>
          <a:p>
            <a:r>
              <a:rPr lang="fr-FR" dirty="0">
                <a:sym typeface="Wingdings" panose="05000000000000000000" pitchFamily="2" charset="2"/>
              </a:rPr>
              <a:t>Les ouvriers ont travaillé pendant 15 ans.  tout au féminin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30673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BE936E-DB22-480B-B1EA-5CF644DAC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Exercice 1 : </a:t>
            </a:r>
            <a:r>
              <a:rPr lang="fr-FR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2516910D-9620-4143-A3E3-1CFC0CD5E2EE}"/>
              </a:ext>
            </a:extLst>
          </p:cNvPr>
          <p:cNvSpPr txBox="1">
            <a:spLocks/>
          </p:cNvSpPr>
          <p:nvPr/>
        </p:nvSpPr>
        <p:spPr>
          <a:xfrm>
            <a:off x="1295402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rgbClr val="FF0000"/>
                </a:solidFill>
              </a:rPr>
              <a:t>Cet homme </a:t>
            </a:r>
            <a:r>
              <a:rPr lang="fr-FR" dirty="0">
                <a:solidFill>
                  <a:schemeClr val="tx1"/>
                </a:solidFill>
              </a:rPr>
              <a:t>est</a:t>
            </a:r>
            <a:r>
              <a:rPr lang="fr-FR" dirty="0">
                <a:solidFill>
                  <a:srgbClr val="FF0000"/>
                </a:solidFill>
              </a:rPr>
              <a:t> un puissant roi</a:t>
            </a:r>
            <a:r>
              <a:rPr lang="fr-FR" dirty="0"/>
              <a:t>. </a:t>
            </a:r>
            <a:endParaRPr lang="fr-FR" dirty="0">
              <a:sym typeface="Wingdings" panose="05000000000000000000" pitchFamily="2" charset="2"/>
            </a:endParaRPr>
          </a:p>
          <a:p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Le dieu </a:t>
            </a:r>
            <a:r>
              <a:rPr lang="fr-FR" dirty="0">
                <a:sym typeface="Wingdings" panose="05000000000000000000" pitchFamily="2" charset="2"/>
              </a:rPr>
              <a:t>est 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dessiné</a:t>
            </a:r>
            <a:r>
              <a:rPr lang="fr-FR" dirty="0">
                <a:sym typeface="Wingdings" panose="05000000000000000000" pitchFamily="2" charset="2"/>
              </a:rPr>
              <a:t> par 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un sculpteur doué</a:t>
            </a:r>
            <a:r>
              <a:rPr lang="fr-FR" dirty="0">
                <a:sym typeface="Wingdings" panose="05000000000000000000" pitchFamily="2" charset="2"/>
              </a:rPr>
              <a:t>. </a:t>
            </a:r>
          </a:p>
          <a:p>
            <a:r>
              <a:rPr lang="fr-FR" dirty="0">
                <a:sym typeface="Wingdings" panose="05000000000000000000" pitchFamily="2" charset="2"/>
              </a:rPr>
              <a:t>L’architecte fait appel à 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un</a:t>
            </a:r>
            <a:r>
              <a:rPr lang="fr-FR" dirty="0">
                <a:sym typeface="Wingdings" panose="05000000000000000000" pitchFamily="2" charset="2"/>
              </a:rPr>
              <a:t> 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dessinateur</a:t>
            </a:r>
            <a:r>
              <a:rPr lang="fr-FR" dirty="0">
                <a:sym typeface="Wingdings" panose="05000000000000000000" pitchFamily="2" charset="2"/>
              </a:rPr>
              <a:t> 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patient</a:t>
            </a:r>
            <a:r>
              <a:rPr lang="fr-FR" dirty="0">
                <a:sym typeface="Wingdings" panose="05000000000000000000" pitchFamily="2" charset="2"/>
              </a:rPr>
              <a:t> et agile.</a:t>
            </a:r>
          </a:p>
          <a:p>
            <a:r>
              <a:rPr lang="fr-FR" dirty="0">
                <a:sym typeface="Wingdings" panose="05000000000000000000" pitchFamily="2" charset="2"/>
              </a:rPr>
              <a:t>L’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exploratrice</a:t>
            </a:r>
            <a:r>
              <a:rPr lang="fr-FR" dirty="0">
                <a:sym typeface="Wingdings" panose="05000000000000000000" pitchFamily="2" charset="2"/>
              </a:rPr>
              <a:t> a découvert 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la tombe de la grande reine</a:t>
            </a:r>
            <a:r>
              <a:rPr lang="fr-FR" dirty="0">
                <a:sym typeface="Wingdings" panose="05000000000000000000" pitchFamily="2" charset="2"/>
              </a:rPr>
              <a:t>.</a:t>
            </a:r>
          </a:p>
          <a:p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La sœur </a:t>
            </a:r>
            <a:r>
              <a:rPr lang="fr-FR" dirty="0">
                <a:sym typeface="Wingdings" panose="05000000000000000000" pitchFamily="2" charset="2"/>
              </a:rPr>
              <a:t>de 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la reine </a:t>
            </a:r>
            <a:r>
              <a:rPr lang="fr-FR" dirty="0">
                <a:sym typeface="Wingdings" panose="05000000000000000000" pitchFamily="2" charset="2"/>
              </a:rPr>
              <a:t>arrive en retard.  tout au féminin</a:t>
            </a:r>
          </a:p>
          <a:p>
            <a:r>
              <a:rPr lang="fr-FR" dirty="0">
                <a:sym typeface="Wingdings" panose="05000000000000000000" pitchFamily="2" charset="2"/>
              </a:rPr>
              <a:t>Les 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ouvrières</a:t>
            </a:r>
            <a:r>
              <a:rPr lang="fr-FR" dirty="0">
                <a:sym typeface="Wingdings" panose="05000000000000000000" pitchFamily="2" charset="2"/>
              </a:rPr>
              <a:t> ont travaillé pendant 15 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années</a:t>
            </a:r>
            <a:r>
              <a:rPr lang="fr-FR" dirty="0">
                <a:sym typeface="Wingdings" panose="05000000000000000000" pitchFamily="2" charset="2"/>
              </a:rPr>
              <a:t>.  tout au féminin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3074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E86A8D-01E7-43FC-94FE-159A2F4FC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Résultats 	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217DC3F-3F6D-475D-9F32-17B897ABC4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Tu as 20 à 27 groupes corrects : </a:t>
            </a:r>
          </a:p>
          <a:p>
            <a:pPr marL="0" indent="0">
              <a:buNone/>
            </a:pPr>
            <a:r>
              <a:rPr lang="fr-FR" dirty="0">
                <a:sym typeface="Wingdings" panose="05000000000000000000" pitchFamily="2" charset="2"/>
              </a:rPr>
              <a:t> </a:t>
            </a:r>
            <a:r>
              <a:rPr lang="fr-FR" dirty="0"/>
              <a:t>Tu peux lire le texte 6 (diapositive </a:t>
            </a:r>
            <a:r>
              <a:rPr lang="fr-FR" dirty="0">
                <a:solidFill>
                  <a:schemeClr val="tx1"/>
                </a:solidFill>
              </a:rPr>
              <a:t>11</a:t>
            </a:r>
            <a:r>
              <a:rPr lang="fr-FR" dirty="0"/>
              <a:t>)</a:t>
            </a:r>
          </a:p>
          <a:p>
            <a:endParaRPr lang="fr-FR" dirty="0"/>
          </a:p>
          <a:p>
            <a:r>
              <a:rPr lang="fr-FR" dirty="0"/>
              <a:t>Tu as entre 0 et 19 groupes corrects : </a:t>
            </a:r>
          </a:p>
          <a:p>
            <a:pPr marL="0" indent="0">
              <a:buNone/>
            </a:pPr>
            <a:r>
              <a:rPr lang="fr-FR" dirty="0">
                <a:sym typeface="Wingdings" panose="05000000000000000000" pitchFamily="2" charset="2"/>
              </a:rPr>
              <a:t> Tu dois réussir la deuxième chance (même consigne)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4332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50377A-9FBB-4F78-8D70-BFE15ACAE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 1 : deuxième chance !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DA3B623-C974-4F02-9E14-0188614CDB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u="sng" dirty="0"/>
              <a:t>L’enchanteresse </a:t>
            </a:r>
            <a:r>
              <a:rPr lang="fr-FR" dirty="0"/>
              <a:t>arrive derrière </a:t>
            </a:r>
            <a:r>
              <a:rPr lang="fr-FR" u="sng" dirty="0"/>
              <a:t>la conseillère de la reine. </a:t>
            </a:r>
            <a:r>
              <a:rPr lang="fr-FR" dirty="0">
                <a:sym typeface="Wingdings" panose="05000000000000000000" pitchFamily="2" charset="2"/>
              </a:rPr>
              <a:t> masculin</a:t>
            </a:r>
          </a:p>
          <a:p>
            <a:endParaRPr lang="fr-FR" dirty="0">
              <a:sym typeface="Wingdings" panose="05000000000000000000" pitchFamily="2" charset="2"/>
            </a:endParaRPr>
          </a:p>
          <a:p>
            <a:r>
              <a:rPr lang="fr-FR" u="sng" dirty="0">
                <a:sym typeface="Wingdings" panose="05000000000000000000" pitchFamily="2" charset="2"/>
              </a:rPr>
              <a:t>Les musiciens amateurs </a:t>
            </a:r>
            <a:r>
              <a:rPr lang="fr-FR" dirty="0">
                <a:sym typeface="Wingdings" panose="05000000000000000000" pitchFamily="2" charset="2"/>
              </a:rPr>
              <a:t>acclament </a:t>
            </a:r>
            <a:r>
              <a:rPr lang="fr-FR" u="sng" dirty="0">
                <a:sym typeface="Wingdings" panose="05000000000000000000" pitchFamily="2" charset="2"/>
              </a:rPr>
              <a:t>leur souverain</a:t>
            </a:r>
            <a:r>
              <a:rPr lang="fr-FR" dirty="0">
                <a:sym typeface="Wingdings" panose="05000000000000000000" pitchFamily="2" charset="2"/>
              </a:rPr>
              <a:t>.  féminin</a:t>
            </a:r>
          </a:p>
          <a:p>
            <a:pPr marL="0" indent="0">
              <a:buNone/>
            </a:pPr>
            <a:endParaRPr lang="fr-FR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fr-FR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fr-FR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0660836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50377A-9FBB-4F78-8D70-BFE15ACAE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Ex 1 : 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DA3B623-C974-4F02-9E14-0188614CDB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u="sng" dirty="0"/>
              <a:t>L’enchanteur </a:t>
            </a:r>
            <a:r>
              <a:rPr lang="fr-FR" dirty="0"/>
              <a:t>arrive derrière </a:t>
            </a:r>
            <a:r>
              <a:rPr lang="fr-FR" u="sng" dirty="0"/>
              <a:t>le conseiller du roi. </a:t>
            </a:r>
            <a:r>
              <a:rPr lang="fr-FR" dirty="0">
                <a:sym typeface="Wingdings" panose="05000000000000000000" pitchFamily="2" charset="2"/>
              </a:rPr>
              <a:t> masculin</a:t>
            </a:r>
          </a:p>
          <a:p>
            <a:endParaRPr lang="fr-FR" dirty="0">
              <a:sym typeface="Wingdings" panose="05000000000000000000" pitchFamily="2" charset="2"/>
            </a:endParaRPr>
          </a:p>
          <a:p>
            <a:r>
              <a:rPr lang="fr-FR" u="sng" dirty="0">
                <a:sym typeface="Wingdings" panose="05000000000000000000" pitchFamily="2" charset="2"/>
              </a:rPr>
              <a:t>Les musiciennes amatrices </a:t>
            </a:r>
            <a:r>
              <a:rPr lang="fr-FR" dirty="0">
                <a:sym typeface="Wingdings" panose="05000000000000000000" pitchFamily="2" charset="2"/>
              </a:rPr>
              <a:t>acclament </a:t>
            </a:r>
            <a:r>
              <a:rPr lang="fr-FR" u="sng" dirty="0">
                <a:sym typeface="Wingdings" panose="05000000000000000000" pitchFamily="2" charset="2"/>
              </a:rPr>
              <a:t>leur souveraine</a:t>
            </a:r>
            <a:r>
              <a:rPr lang="fr-FR" dirty="0">
                <a:sym typeface="Wingdings" panose="05000000000000000000" pitchFamily="2" charset="2"/>
              </a:rPr>
              <a:t>.  féminin</a:t>
            </a:r>
          </a:p>
          <a:p>
            <a:endParaRPr lang="fr-FR" dirty="0">
              <a:sym typeface="Wingdings" panose="05000000000000000000" pitchFamily="2" charset="2"/>
            </a:endParaRPr>
          </a:p>
          <a:p>
            <a:r>
              <a:rPr lang="fr-FR" dirty="0">
                <a:sym typeface="Wingdings" panose="05000000000000000000" pitchFamily="2" charset="2"/>
              </a:rPr>
              <a:t>Tu dois avoir au moins 6 groupes corrects.</a:t>
            </a:r>
          </a:p>
        </p:txBody>
      </p:sp>
    </p:spTree>
    <p:extLst>
      <p:ext uri="{BB962C8B-B14F-4D97-AF65-F5344CB8AC3E}">
        <p14:creationId xmlns:p14="http://schemas.microsoft.com/office/powerpoint/2010/main" val="35503652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que">
  <a:themeElements>
    <a:clrScheme name="Organique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que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qu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672</TotalTime>
  <Words>985</Words>
  <Application>Microsoft Office PowerPoint</Application>
  <PresentationFormat>Grand écran</PresentationFormat>
  <Paragraphs>100</Paragraphs>
  <Slides>20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4" baseType="lpstr">
      <vt:lpstr>Arial</vt:lpstr>
      <vt:lpstr>Calibri</vt:lpstr>
      <vt:lpstr>Garamond</vt:lpstr>
      <vt:lpstr>Organique</vt:lpstr>
      <vt:lpstr>Gagne ton chapitre !</vt:lpstr>
      <vt:lpstr>Partie 3</vt:lpstr>
      <vt:lpstr>Comment faire ?</vt:lpstr>
      <vt:lpstr>Exercice 1</vt:lpstr>
      <vt:lpstr>Exercice 1 : Comme dans modifix,  transforme les phrases comme demandé</vt:lpstr>
      <vt:lpstr>Exercice 1 : CORRECTION</vt:lpstr>
      <vt:lpstr>Résultats  </vt:lpstr>
      <vt:lpstr>Ex 1 : deuxième chance !</vt:lpstr>
      <vt:lpstr>Ex 1 : CORRECTION</vt:lpstr>
      <vt:lpstr>Bilan Ex 1</vt:lpstr>
      <vt:lpstr>Chapitre 6 Le mausolée d’Halicarnasse</vt:lpstr>
      <vt:lpstr>Exercice 2</vt:lpstr>
      <vt:lpstr>Ex 2 : je retrouve la classe des mots</vt:lpstr>
      <vt:lpstr>Ex 2 : CORRECTION</vt:lpstr>
      <vt:lpstr>Résultats  </vt:lpstr>
      <vt:lpstr>Ex 2 : deuxième chance !</vt:lpstr>
      <vt:lpstr>Ex 2 : CORRECTION</vt:lpstr>
      <vt:lpstr>Bilan Ex 2</vt:lpstr>
      <vt:lpstr>Chapitre 7 Le colosse de Rhodes</vt:lpstr>
      <vt:lpstr>BRAVO 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Gagne ton chapitre !</dc:title>
  <dc:creator>Emilie Pinel</dc:creator>
  <cp:lastModifiedBy>Emilie Pinel</cp:lastModifiedBy>
  <cp:revision>48</cp:revision>
  <dcterms:created xsi:type="dcterms:W3CDTF">2020-04-05T10:23:13Z</dcterms:created>
  <dcterms:modified xsi:type="dcterms:W3CDTF">2021-04-01T19:37:41Z</dcterms:modified>
</cp:coreProperties>
</file>