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sldIdLst>
    <p:sldId id="256" r:id="rId2"/>
    <p:sldId id="257" r:id="rId3"/>
    <p:sldId id="285" r:id="rId4"/>
    <p:sldId id="290" r:id="rId5"/>
    <p:sldId id="259" r:id="rId6"/>
    <p:sldId id="292" r:id="rId7"/>
    <p:sldId id="262" r:id="rId8"/>
    <p:sldId id="263" r:id="rId9"/>
    <p:sldId id="293" r:id="rId10"/>
    <p:sldId id="264" r:id="rId11"/>
    <p:sldId id="278" r:id="rId12"/>
    <p:sldId id="266" r:id="rId13"/>
    <p:sldId id="267" r:id="rId14"/>
    <p:sldId id="294" r:id="rId15"/>
    <p:sldId id="269" r:id="rId16"/>
    <p:sldId id="270" r:id="rId17"/>
    <p:sldId id="295" r:id="rId18"/>
    <p:sldId id="282" r:id="rId19"/>
    <p:sldId id="279" r:id="rId20"/>
    <p:sldId id="258" r:id="rId21"/>
    <p:sldId id="274" r:id="rId22"/>
    <p:sldId id="276" r:id="rId23"/>
    <p:sldId id="275" r:id="rId24"/>
    <p:sldId id="280" r:id="rId25"/>
    <p:sldId id="281" r:id="rId26"/>
    <p:sldId id="304" r:id="rId27"/>
    <p:sldId id="283" r:id="rId28"/>
    <p:sldId id="303" r:id="rId29"/>
    <p:sldId id="284"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D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80" d="100"/>
          <a:sy n="80" d="100"/>
        </p:scale>
        <p:origin x="78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fr-FR"/>
              <a:t>Modifiez le style du titre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a:xfrm>
            <a:off x="2692397" y="5037663"/>
            <a:ext cx="5214635" cy="279400"/>
          </a:xfrm>
        </p:spPr>
        <p:txBody>
          <a:bodyPr/>
          <a:lstStyle/>
          <a:p>
            <a:endParaRPr lang="fr-FR"/>
          </a:p>
        </p:txBody>
      </p:sp>
      <p:sp>
        <p:nvSpPr>
          <p:cNvPr id="6" name="Slide Number Placeholder 5"/>
          <p:cNvSpPr>
            <a:spLocks noGrp="1"/>
          </p:cNvSpPr>
          <p:nvPr>
            <p:ph type="sldNum" sz="quarter" idx="12"/>
          </p:nvPr>
        </p:nvSpPr>
        <p:spPr>
          <a:xfrm>
            <a:off x="8956900" y="5037663"/>
            <a:ext cx="551167" cy="279400"/>
          </a:xfrm>
        </p:spPr>
        <p:txBody>
          <a:bodyPr/>
          <a:lstStyle/>
          <a:p>
            <a:fld id="{01F20DA9-AA62-4B25-922F-3FB246D96833}" type="slidenum">
              <a:rPr lang="fr-FR" smtClean="0"/>
              <a:t>‹N°›</a:t>
            </a:fld>
            <a:endParaRPr lang="fr-F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7689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18530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465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94061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308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635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208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6183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248289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fr-FR"/>
              <a:t>Modifiez le style du titre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771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773881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C043A1C-6467-4587-8424-54B898C831D4}" type="datetimeFigureOut">
              <a:rPr lang="fr-FR" smtClean="0"/>
              <a:t>01/04/2021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1F20DA9-AA62-4B25-922F-3FB246D96833}" type="slidenum">
              <a:rPr lang="fr-FR" smtClean="0"/>
              <a:t>‹N°›</a:t>
            </a:fld>
            <a:endParaRPr lang="fr-F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4573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C043A1C-6467-4587-8424-54B898C831D4}" type="datetimeFigureOut">
              <a:rPr lang="fr-FR" smtClean="0"/>
              <a:t>01/04/2021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650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043A1C-6467-4587-8424-54B898C831D4}" type="datetimeFigureOut">
              <a:rPr lang="fr-FR" smtClean="0"/>
              <a:t>01/04/2021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532850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fr-FR"/>
              <a:t>Modifiez le style du titre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70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fr-FR"/>
              <a:t>Modifiez le style du titre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13754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C043A1C-6467-4587-8424-54B898C831D4}" type="datetimeFigureOut">
              <a:rPr lang="fr-FR" smtClean="0"/>
              <a:t>01/04/2021</a:t>
            </a:fld>
            <a:endParaRPr lang="fr-F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r-F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1F20DA9-AA62-4B25-922F-3FB246D96833}" type="slidenum">
              <a:rPr lang="fr-FR" smtClean="0"/>
              <a:t>‹N°›</a:t>
            </a:fld>
            <a:endParaRPr lang="fr-FR"/>
          </a:p>
        </p:txBody>
      </p:sp>
    </p:spTree>
    <p:extLst>
      <p:ext uri="{BB962C8B-B14F-4D97-AF65-F5344CB8AC3E}">
        <p14:creationId xmlns:p14="http://schemas.microsoft.com/office/powerpoint/2010/main" val="3210959936"/>
      </p:ext>
    </p:extLst>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 id="2147484207" r:id="rId15"/>
    <p:sldLayoutId id="2147484208" r:id="rId16"/>
    <p:sldLayoutId id="214748420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C4752E-52BB-4796-ACA7-02EC9CDB9B62}"/>
              </a:ext>
            </a:extLst>
          </p:cNvPr>
          <p:cNvSpPr>
            <a:spLocks noGrp="1"/>
          </p:cNvSpPr>
          <p:nvPr>
            <p:ph type="ctrTitle"/>
          </p:nvPr>
        </p:nvSpPr>
        <p:spPr/>
        <p:txBody>
          <a:bodyPr/>
          <a:lstStyle/>
          <a:p>
            <a:r>
              <a:rPr lang="fr-FR" dirty="0"/>
              <a:t>Gagne ton chapitre !</a:t>
            </a:r>
          </a:p>
        </p:txBody>
      </p:sp>
      <p:pic>
        <p:nvPicPr>
          <p:cNvPr id="5" name="Image 4">
            <a:extLst>
              <a:ext uri="{FF2B5EF4-FFF2-40B4-BE49-F238E27FC236}">
                <a16:creationId xmlns:a16="http://schemas.microsoft.com/office/drawing/2014/main" id="{C72CAA38-07E3-4A1A-A165-B9B12673DD5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23671" y="3675352"/>
            <a:ext cx="1944657" cy="1521609"/>
          </a:xfrm>
          <a:prstGeom prst="rect">
            <a:avLst/>
          </a:prstGeom>
        </p:spPr>
      </p:pic>
      <p:sp>
        <p:nvSpPr>
          <p:cNvPr id="4" name="Rectangle 1">
            <a:extLst>
              <a:ext uri="{FF2B5EF4-FFF2-40B4-BE49-F238E27FC236}">
                <a16:creationId xmlns:a16="http://schemas.microsoft.com/office/drawing/2014/main" id="{3B635279-C18C-4175-9AEE-606722CE3108}"/>
              </a:ext>
            </a:extLst>
          </p:cNvPr>
          <p:cNvSpPr>
            <a:spLocks noGrp="1" noChangeArrowheads="1"/>
          </p:cNvSpPr>
          <p:nvPr>
            <p:ph type="subTitle" idx="1"/>
          </p:nvPr>
        </p:nvSpPr>
        <p:spPr bwMode="auto">
          <a:xfrm>
            <a:off x="7216775" y="4666217"/>
            <a:ext cx="149752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a:ln>
                  <a:noFill/>
                </a:ln>
                <a:solidFill>
                  <a:srgbClr val="002060"/>
                </a:solidFill>
                <a:effectLst/>
                <a:latin typeface="Calibri" panose="020F0502020204030204" pitchFamily="34" charset="0"/>
                <a:cs typeface="Calibri" panose="020F0502020204030204" pitchFamily="34" charset="0"/>
              </a:rPr>
              <a:t> </a:t>
            </a:r>
            <a:r>
              <a:rPr kumimoji="0" lang="fr-FR" altLang="fr-FR" sz="1100" b="0" i="0" u="none" strike="noStrike" cap="none" normalizeH="0" baseline="0" dirty="0">
                <a:ln>
                  <a:noFill/>
                </a:ln>
                <a:solidFill>
                  <a:schemeClr val="tx1"/>
                </a:solidFill>
                <a:effectLst/>
              </a:rPr>
              <a:t>@uniqueheritagemedia</a:t>
            </a:r>
            <a:endParaRPr kumimoji="0" lang="fr-FR" altLang="fr-FR"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5047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1</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8 (diapo suivante).</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3344376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lstStyle/>
          <a:p>
            <a:pPr algn="r"/>
            <a:r>
              <a:rPr lang="fr-FR" dirty="0"/>
              <a:t>Chapitre 8 Le phare d’Alexandrie</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a:bodyPr>
          <a:lstStyle/>
          <a:p>
            <a:r>
              <a:rPr lang="fr-FR" dirty="0"/>
              <a:t>Au début du IIIe siècle av. J.-C., Alexandrie (actuelle Égypte) est une des villes les plus importantes du monde grec. Le roi Ptolémée Ier souhaite bâtir un monument symbole de la puissance et de la modernité de la cité… </a:t>
            </a:r>
          </a:p>
          <a:p>
            <a:r>
              <a:rPr lang="fr-FR" dirty="0"/>
              <a:t>Ce sera un phare, pour apporter la lumière et montrer le rayonnement d’Alexandrie ! </a:t>
            </a:r>
          </a:p>
          <a:p>
            <a:r>
              <a:rPr lang="fr-FR" dirty="0"/>
              <a:t>Construit vers 290 av. J.-C. sur l’île de Pharos, par l’architecte </a:t>
            </a:r>
            <a:r>
              <a:rPr lang="fr-FR" dirty="0" err="1"/>
              <a:t>Sostratos</a:t>
            </a:r>
            <a:r>
              <a:rPr lang="fr-FR" dirty="0"/>
              <a:t> de Cnide, il était composé de plusieurs étages et mesurait environ 135 mètres. Si haut, dit-on, que les marins pouvaient apercevoir sa lumière à plus de 50 km ! </a:t>
            </a:r>
          </a:p>
          <a:p>
            <a:r>
              <a:rPr lang="fr-FR" dirty="0"/>
              <a:t>Il n’en reste malheureusement plus aucune trace.  </a:t>
            </a:r>
          </a:p>
          <a:p>
            <a:endParaRPr lang="fr-FR" dirty="0"/>
          </a:p>
        </p:txBody>
      </p:sp>
      <p:pic>
        <p:nvPicPr>
          <p:cNvPr id="6" name="Image 5">
            <a:extLst>
              <a:ext uri="{FF2B5EF4-FFF2-40B4-BE49-F238E27FC236}">
                <a16:creationId xmlns:a16="http://schemas.microsoft.com/office/drawing/2014/main" id="{A220D440-DCE9-4E8F-986D-30D5FA85258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29305" y="741236"/>
            <a:ext cx="1974248" cy="1544763"/>
          </a:xfrm>
          <a:prstGeom prst="rect">
            <a:avLst/>
          </a:prstGeom>
        </p:spPr>
      </p:pic>
    </p:spTree>
    <p:extLst>
      <p:ext uri="{BB962C8B-B14F-4D97-AF65-F5344CB8AC3E}">
        <p14:creationId xmlns:p14="http://schemas.microsoft.com/office/powerpoint/2010/main" val="632145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FCAE8-8F17-47F8-9843-FFFD4D7468EB}"/>
              </a:ext>
            </a:extLst>
          </p:cNvPr>
          <p:cNvSpPr>
            <a:spLocks noGrp="1"/>
          </p:cNvSpPr>
          <p:nvPr>
            <p:ph type="title"/>
          </p:nvPr>
        </p:nvSpPr>
        <p:spPr/>
        <p:txBody>
          <a:bodyPr/>
          <a:lstStyle/>
          <a:p>
            <a:r>
              <a:rPr lang="fr-FR" dirty="0"/>
              <a:t>Exercice 2</a:t>
            </a:r>
          </a:p>
        </p:txBody>
      </p:sp>
      <p:sp>
        <p:nvSpPr>
          <p:cNvPr id="3" name="Espace réservé du contenu 2">
            <a:extLst>
              <a:ext uri="{FF2B5EF4-FFF2-40B4-BE49-F238E27FC236}">
                <a16:creationId xmlns:a16="http://schemas.microsoft.com/office/drawing/2014/main" id="{A907C13B-3E42-4424-BE0C-87792CEBA64F}"/>
              </a:ext>
            </a:extLst>
          </p:cNvPr>
          <p:cNvSpPr>
            <a:spLocks noGrp="1"/>
          </p:cNvSpPr>
          <p:nvPr>
            <p:ph idx="1"/>
          </p:nvPr>
        </p:nvSpPr>
        <p:spPr/>
        <p:txBody>
          <a:bodyPr/>
          <a:lstStyle/>
          <a:p>
            <a:r>
              <a:rPr lang="fr-FR" dirty="0"/>
              <a:t>Tu vas devoir classer des mots dans l’ordre alphabétique.</a:t>
            </a:r>
          </a:p>
          <a:p>
            <a:endParaRPr lang="fr-FR" dirty="0"/>
          </a:p>
          <a:p>
            <a:r>
              <a:rPr lang="fr-FR" dirty="0"/>
              <a:t>Prépare ton dictionnaire pour chercher des définitions. </a:t>
            </a:r>
          </a:p>
        </p:txBody>
      </p:sp>
    </p:spTree>
    <p:extLst>
      <p:ext uri="{BB962C8B-B14F-4D97-AF65-F5344CB8AC3E}">
        <p14:creationId xmlns:p14="http://schemas.microsoft.com/office/powerpoint/2010/main" val="3576530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a:bodyPr>
          <a:lstStyle/>
          <a:p>
            <a:r>
              <a:rPr lang="fr-FR" dirty="0"/>
              <a:t>Ex 2 : Je sais utiliser un dictionnaire</a:t>
            </a:r>
            <a:endParaRPr lang="fr-FR" dirty="0">
              <a:solidFill>
                <a:srgbClr val="0070C0"/>
              </a:solidFill>
            </a:endParaRPr>
          </a:p>
        </p:txBody>
      </p:sp>
      <p:sp>
        <p:nvSpPr>
          <p:cNvPr id="4" name="Espace réservé du texte 3">
            <a:extLst>
              <a:ext uri="{FF2B5EF4-FFF2-40B4-BE49-F238E27FC236}">
                <a16:creationId xmlns:a16="http://schemas.microsoft.com/office/drawing/2014/main" id="{D948EB01-AA05-41BE-94C7-0AA55E0036C8}"/>
              </a:ext>
            </a:extLst>
          </p:cNvPr>
          <p:cNvSpPr>
            <a:spLocks noGrp="1"/>
          </p:cNvSpPr>
          <p:nvPr>
            <p:ph type="body" idx="1"/>
          </p:nvPr>
        </p:nvSpPr>
        <p:spPr/>
        <p:txBody>
          <a:bodyPr/>
          <a:lstStyle/>
          <a:p>
            <a:r>
              <a:rPr lang="fr-FR" dirty="0"/>
              <a:t>Classe dans l’ordre alphabétique</a:t>
            </a:r>
          </a:p>
        </p:txBody>
      </p:sp>
      <p:sp>
        <p:nvSpPr>
          <p:cNvPr id="5" name="Espace réservé du contenu 4">
            <a:extLst>
              <a:ext uri="{FF2B5EF4-FFF2-40B4-BE49-F238E27FC236}">
                <a16:creationId xmlns:a16="http://schemas.microsoft.com/office/drawing/2014/main" id="{39DA2A0F-7418-4466-8DA9-4AA0F566DEC3}"/>
              </a:ext>
            </a:extLst>
          </p:cNvPr>
          <p:cNvSpPr>
            <a:spLocks noGrp="1"/>
          </p:cNvSpPr>
          <p:nvPr>
            <p:ph sz="half" idx="2"/>
          </p:nvPr>
        </p:nvSpPr>
        <p:spPr/>
        <p:txBody>
          <a:bodyPr numCol="2">
            <a:normAutofit/>
          </a:bodyPr>
          <a:lstStyle/>
          <a:p>
            <a:r>
              <a:rPr lang="fr-FR" dirty="0"/>
              <a:t>Rédempteur</a:t>
            </a:r>
          </a:p>
          <a:p>
            <a:r>
              <a:rPr lang="fr-FR" dirty="0"/>
              <a:t>Inde</a:t>
            </a:r>
          </a:p>
          <a:p>
            <a:r>
              <a:rPr lang="fr-FR" dirty="0"/>
              <a:t>Connaissance</a:t>
            </a:r>
          </a:p>
          <a:p>
            <a:r>
              <a:rPr lang="fr-FR" dirty="0"/>
              <a:t>Rio</a:t>
            </a:r>
          </a:p>
          <a:p>
            <a:endParaRPr lang="fr-FR" dirty="0"/>
          </a:p>
          <a:p>
            <a:r>
              <a:rPr lang="fr-FR" dirty="0"/>
              <a:t>Emblématique</a:t>
            </a:r>
          </a:p>
          <a:p>
            <a:r>
              <a:rPr lang="fr-FR" dirty="0"/>
              <a:t>Antiquité</a:t>
            </a:r>
          </a:p>
          <a:p>
            <a:r>
              <a:rPr lang="fr-FR" dirty="0"/>
              <a:t>Rome</a:t>
            </a:r>
          </a:p>
          <a:p>
            <a:r>
              <a:rPr lang="fr-FR" dirty="0"/>
              <a:t>Inca</a:t>
            </a:r>
          </a:p>
        </p:txBody>
      </p:sp>
      <p:sp>
        <p:nvSpPr>
          <p:cNvPr id="6" name="Espace réservé du texte 5">
            <a:extLst>
              <a:ext uri="{FF2B5EF4-FFF2-40B4-BE49-F238E27FC236}">
                <a16:creationId xmlns:a16="http://schemas.microsoft.com/office/drawing/2014/main" id="{E739B4EA-83A7-460C-85FE-FC6B8452CC35}"/>
              </a:ext>
            </a:extLst>
          </p:cNvPr>
          <p:cNvSpPr>
            <a:spLocks noGrp="1"/>
          </p:cNvSpPr>
          <p:nvPr>
            <p:ph type="body" sz="quarter" idx="3"/>
          </p:nvPr>
        </p:nvSpPr>
        <p:spPr/>
        <p:txBody>
          <a:bodyPr/>
          <a:lstStyle/>
          <a:p>
            <a:r>
              <a:rPr lang="fr-FR" dirty="0"/>
              <a:t>Cherche dans le dictionnaire :</a:t>
            </a:r>
          </a:p>
        </p:txBody>
      </p:sp>
      <p:sp>
        <p:nvSpPr>
          <p:cNvPr id="7" name="Espace réservé du contenu 6">
            <a:extLst>
              <a:ext uri="{FF2B5EF4-FFF2-40B4-BE49-F238E27FC236}">
                <a16:creationId xmlns:a16="http://schemas.microsoft.com/office/drawing/2014/main" id="{6D7347B0-FE97-4EF0-BE89-426C21600D27}"/>
              </a:ext>
            </a:extLst>
          </p:cNvPr>
          <p:cNvSpPr>
            <a:spLocks noGrp="1"/>
          </p:cNvSpPr>
          <p:nvPr>
            <p:ph sz="quarter" idx="4"/>
          </p:nvPr>
        </p:nvSpPr>
        <p:spPr/>
        <p:txBody>
          <a:bodyPr>
            <a:normAutofit/>
          </a:bodyPr>
          <a:lstStyle/>
          <a:p>
            <a:r>
              <a:rPr lang="fr-FR" dirty="0"/>
              <a:t>Ce que veut dire </a:t>
            </a:r>
            <a:r>
              <a:rPr lang="fr-FR" b="1" dirty="0"/>
              <a:t>troglodyte</a:t>
            </a:r>
            <a:r>
              <a:rPr lang="fr-FR" dirty="0"/>
              <a:t> : </a:t>
            </a:r>
          </a:p>
          <a:p>
            <a:endParaRPr lang="fr-FR" dirty="0"/>
          </a:p>
          <a:p>
            <a:r>
              <a:rPr lang="fr-FR" dirty="0"/>
              <a:t>Des mots de la famille de </a:t>
            </a:r>
            <a:r>
              <a:rPr lang="fr-FR" b="1" dirty="0"/>
              <a:t>visible</a:t>
            </a:r>
            <a:r>
              <a:rPr lang="fr-FR" dirty="0"/>
              <a:t> :</a:t>
            </a:r>
          </a:p>
          <a:p>
            <a:endParaRPr lang="fr-FR" dirty="0"/>
          </a:p>
          <a:p>
            <a:endParaRPr lang="fr-FR" dirty="0"/>
          </a:p>
        </p:txBody>
      </p:sp>
    </p:spTree>
    <p:extLst>
      <p:ext uri="{BB962C8B-B14F-4D97-AF65-F5344CB8AC3E}">
        <p14:creationId xmlns:p14="http://schemas.microsoft.com/office/powerpoint/2010/main" val="2658125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a:bodyPr>
          <a:lstStyle/>
          <a:p>
            <a:r>
              <a:rPr lang="fr-FR" dirty="0"/>
              <a:t>Ex 2 : CORRECTION</a:t>
            </a:r>
            <a:endParaRPr lang="fr-FR" dirty="0">
              <a:solidFill>
                <a:srgbClr val="0070C0"/>
              </a:solidFill>
            </a:endParaRPr>
          </a:p>
        </p:txBody>
      </p:sp>
      <p:sp>
        <p:nvSpPr>
          <p:cNvPr id="4" name="Espace réservé du texte 3">
            <a:extLst>
              <a:ext uri="{FF2B5EF4-FFF2-40B4-BE49-F238E27FC236}">
                <a16:creationId xmlns:a16="http://schemas.microsoft.com/office/drawing/2014/main" id="{D948EB01-AA05-41BE-94C7-0AA55E0036C8}"/>
              </a:ext>
            </a:extLst>
          </p:cNvPr>
          <p:cNvSpPr>
            <a:spLocks noGrp="1"/>
          </p:cNvSpPr>
          <p:nvPr>
            <p:ph type="body" idx="1"/>
          </p:nvPr>
        </p:nvSpPr>
        <p:spPr/>
        <p:txBody>
          <a:bodyPr/>
          <a:lstStyle/>
          <a:p>
            <a:r>
              <a:rPr lang="fr-FR" dirty="0"/>
              <a:t>Classe dans l’ordre alphabétique</a:t>
            </a:r>
          </a:p>
        </p:txBody>
      </p:sp>
      <p:sp>
        <p:nvSpPr>
          <p:cNvPr id="5" name="Espace réservé du contenu 4">
            <a:extLst>
              <a:ext uri="{FF2B5EF4-FFF2-40B4-BE49-F238E27FC236}">
                <a16:creationId xmlns:a16="http://schemas.microsoft.com/office/drawing/2014/main" id="{39DA2A0F-7418-4466-8DA9-4AA0F566DEC3}"/>
              </a:ext>
            </a:extLst>
          </p:cNvPr>
          <p:cNvSpPr>
            <a:spLocks noGrp="1"/>
          </p:cNvSpPr>
          <p:nvPr>
            <p:ph sz="half" idx="2"/>
          </p:nvPr>
        </p:nvSpPr>
        <p:spPr/>
        <p:txBody>
          <a:bodyPr numCol="2">
            <a:normAutofit fontScale="92500" lnSpcReduction="10000"/>
          </a:bodyPr>
          <a:lstStyle/>
          <a:p>
            <a:r>
              <a:rPr lang="fr-FR" dirty="0"/>
              <a:t>1 Antiquité</a:t>
            </a:r>
          </a:p>
          <a:p>
            <a:r>
              <a:rPr lang="fr-FR" dirty="0"/>
              <a:t>2 Connaissance</a:t>
            </a:r>
          </a:p>
          <a:p>
            <a:r>
              <a:rPr lang="fr-FR" dirty="0"/>
              <a:t>3 Emblématique</a:t>
            </a:r>
          </a:p>
          <a:p>
            <a:r>
              <a:rPr lang="fr-FR" dirty="0"/>
              <a:t>4 Inca</a:t>
            </a:r>
          </a:p>
          <a:p>
            <a:endParaRPr lang="fr-FR" dirty="0"/>
          </a:p>
          <a:p>
            <a:endParaRPr lang="fr-FR" dirty="0"/>
          </a:p>
          <a:p>
            <a:r>
              <a:rPr lang="fr-FR" dirty="0"/>
              <a:t>5 Inde</a:t>
            </a:r>
          </a:p>
          <a:p>
            <a:r>
              <a:rPr lang="fr-FR" dirty="0"/>
              <a:t>6 Rédempteur</a:t>
            </a:r>
          </a:p>
          <a:p>
            <a:r>
              <a:rPr lang="fr-FR" dirty="0"/>
              <a:t>7 Rio</a:t>
            </a:r>
          </a:p>
          <a:p>
            <a:r>
              <a:rPr lang="fr-FR" dirty="0"/>
              <a:t>8 Rome</a:t>
            </a:r>
          </a:p>
        </p:txBody>
      </p:sp>
      <p:sp>
        <p:nvSpPr>
          <p:cNvPr id="6" name="Espace réservé du texte 5">
            <a:extLst>
              <a:ext uri="{FF2B5EF4-FFF2-40B4-BE49-F238E27FC236}">
                <a16:creationId xmlns:a16="http://schemas.microsoft.com/office/drawing/2014/main" id="{E739B4EA-83A7-460C-85FE-FC6B8452CC35}"/>
              </a:ext>
            </a:extLst>
          </p:cNvPr>
          <p:cNvSpPr>
            <a:spLocks noGrp="1"/>
          </p:cNvSpPr>
          <p:nvPr>
            <p:ph type="body" sz="quarter" idx="3"/>
          </p:nvPr>
        </p:nvSpPr>
        <p:spPr/>
        <p:txBody>
          <a:bodyPr/>
          <a:lstStyle/>
          <a:p>
            <a:r>
              <a:rPr lang="fr-FR" dirty="0"/>
              <a:t>Cherche dans le dictionnaire :</a:t>
            </a:r>
          </a:p>
        </p:txBody>
      </p:sp>
      <p:sp>
        <p:nvSpPr>
          <p:cNvPr id="7" name="Espace réservé du contenu 6">
            <a:extLst>
              <a:ext uri="{FF2B5EF4-FFF2-40B4-BE49-F238E27FC236}">
                <a16:creationId xmlns:a16="http://schemas.microsoft.com/office/drawing/2014/main" id="{6D7347B0-FE97-4EF0-BE89-426C21600D27}"/>
              </a:ext>
            </a:extLst>
          </p:cNvPr>
          <p:cNvSpPr>
            <a:spLocks noGrp="1"/>
          </p:cNvSpPr>
          <p:nvPr>
            <p:ph sz="quarter" idx="4"/>
          </p:nvPr>
        </p:nvSpPr>
        <p:spPr/>
        <p:txBody>
          <a:bodyPr>
            <a:normAutofit fontScale="92500" lnSpcReduction="10000"/>
          </a:bodyPr>
          <a:lstStyle/>
          <a:p>
            <a:r>
              <a:rPr lang="fr-FR" dirty="0"/>
              <a:t>Ce que veut dire </a:t>
            </a:r>
            <a:r>
              <a:rPr lang="fr-FR" b="1" dirty="0"/>
              <a:t>troglodyte</a:t>
            </a:r>
            <a:r>
              <a:rPr lang="fr-FR" dirty="0"/>
              <a:t> : </a:t>
            </a:r>
          </a:p>
          <a:p>
            <a:pPr marL="0" indent="0">
              <a:buNone/>
            </a:pPr>
            <a:r>
              <a:rPr lang="fr-FR" dirty="0">
                <a:solidFill>
                  <a:srgbClr val="00B0F0"/>
                </a:solidFill>
              </a:rPr>
              <a:t>Habitation creusée dans la roche</a:t>
            </a:r>
          </a:p>
          <a:p>
            <a:r>
              <a:rPr lang="fr-FR" dirty="0"/>
              <a:t>Des mots de la famille de </a:t>
            </a:r>
            <a:r>
              <a:rPr lang="fr-FR" b="1" dirty="0"/>
              <a:t>visible</a:t>
            </a:r>
            <a:r>
              <a:rPr lang="fr-FR" dirty="0"/>
              <a:t> :</a:t>
            </a:r>
          </a:p>
          <a:p>
            <a:pPr marL="0" indent="0">
              <a:buNone/>
            </a:pPr>
            <a:r>
              <a:rPr lang="fr-FR" dirty="0">
                <a:solidFill>
                  <a:srgbClr val="00B0F0"/>
                </a:solidFill>
              </a:rPr>
              <a:t>Voir vision vue invisible visuel revoir apercevoir visionnaire viser entrevoir</a:t>
            </a:r>
          </a:p>
          <a:p>
            <a:pPr marL="0" indent="0">
              <a:buNone/>
            </a:pPr>
            <a:r>
              <a:rPr lang="fr-FR" dirty="0">
                <a:solidFill>
                  <a:srgbClr val="00B0F0"/>
                </a:solidFill>
              </a:rPr>
              <a:t>(au moins 2 mots)</a:t>
            </a:r>
          </a:p>
          <a:p>
            <a:endParaRPr lang="fr-FR" dirty="0"/>
          </a:p>
        </p:txBody>
      </p:sp>
    </p:spTree>
    <p:extLst>
      <p:ext uri="{BB962C8B-B14F-4D97-AF65-F5344CB8AC3E}">
        <p14:creationId xmlns:p14="http://schemas.microsoft.com/office/powerpoint/2010/main" val="937505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8 à 11 bonnes réponses : </a:t>
            </a:r>
          </a:p>
          <a:p>
            <a:pPr marL="0" indent="0">
              <a:buNone/>
            </a:pPr>
            <a:r>
              <a:rPr lang="fr-FR" dirty="0">
                <a:sym typeface="Wingdings" panose="05000000000000000000" pitchFamily="2" charset="2"/>
              </a:rPr>
              <a:t> </a:t>
            </a:r>
            <a:r>
              <a:rPr lang="fr-FR" dirty="0"/>
              <a:t>Tu peux lire le texte 9 (va à la diapositive 19)</a:t>
            </a:r>
          </a:p>
          <a:p>
            <a:endParaRPr lang="fr-FR" dirty="0"/>
          </a:p>
          <a:p>
            <a:r>
              <a:rPr lang="fr-FR" dirty="0"/>
              <a:t>Tu as entre 0 et 7 bonnes réponses : </a:t>
            </a:r>
          </a:p>
          <a:p>
            <a:pPr marL="0" indent="0">
              <a:buNone/>
            </a:pPr>
            <a:r>
              <a:rPr lang="fr-FR" dirty="0">
                <a:sym typeface="Wingdings" panose="05000000000000000000" pitchFamily="2" charset="2"/>
              </a:rPr>
              <a:t> Tu dois réussir la deuxième chance page suivante (même consigne)</a:t>
            </a:r>
          </a:p>
          <a:p>
            <a:endParaRPr lang="fr-FR" dirty="0"/>
          </a:p>
          <a:p>
            <a:endParaRPr lang="fr-FR" dirty="0"/>
          </a:p>
        </p:txBody>
      </p:sp>
    </p:spTree>
    <p:extLst>
      <p:ext uri="{BB962C8B-B14F-4D97-AF65-F5344CB8AC3E}">
        <p14:creationId xmlns:p14="http://schemas.microsoft.com/office/powerpoint/2010/main" val="221541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deuxième chance !</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Classe dans l’ordre alphabétique : </a:t>
            </a:r>
          </a:p>
          <a:p>
            <a:endParaRPr lang="fr-FR" dirty="0"/>
          </a:p>
          <a:p>
            <a:pPr marL="0" indent="0">
              <a:buNone/>
            </a:pPr>
            <a:r>
              <a:rPr lang="fr-FR" sz="4000" dirty="0"/>
              <a:t>muraille    ancienne     sites     monde </a:t>
            </a:r>
          </a:p>
          <a:p>
            <a:pPr marL="0" indent="0">
              <a:buNone/>
            </a:pPr>
            <a:r>
              <a:rPr lang="fr-FR" sz="4000" dirty="0"/>
              <a:t>merveilles      sept       maya       antiquité</a:t>
            </a:r>
          </a:p>
        </p:txBody>
      </p:sp>
    </p:spTree>
    <p:extLst>
      <p:ext uri="{BB962C8B-B14F-4D97-AF65-F5344CB8AC3E}">
        <p14:creationId xmlns:p14="http://schemas.microsoft.com/office/powerpoint/2010/main" val="1067992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CORRECTION</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Classe dans l’ordre alphabétique : </a:t>
            </a:r>
          </a:p>
          <a:p>
            <a:endParaRPr lang="fr-FR" dirty="0"/>
          </a:p>
          <a:p>
            <a:pPr marL="0" indent="0">
              <a:buNone/>
            </a:pPr>
            <a:r>
              <a:rPr lang="fr-FR" sz="4000" dirty="0"/>
              <a:t>ancienne	 antiquité 	maya	 merveilles </a:t>
            </a:r>
          </a:p>
          <a:p>
            <a:pPr marL="0" indent="0">
              <a:buNone/>
            </a:pPr>
            <a:r>
              <a:rPr lang="fr-FR" sz="4000" dirty="0"/>
              <a:t>monde	 muraille		sept       sites</a:t>
            </a:r>
          </a:p>
        </p:txBody>
      </p:sp>
    </p:spTree>
    <p:extLst>
      <p:ext uri="{BB962C8B-B14F-4D97-AF65-F5344CB8AC3E}">
        <p14:creationId xmlns:p14="http://schemas.microsoft.com/office/powerpoint/2010/main" val="763343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2</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9 (diapo suivante)</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4100045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sz="3600" dirty="0"/>
              <a:t>Les sept merveilles du monde moderne</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lnSpcReduction="10000"/>
          </a:bodyPr>
          <a:lstStyle/>
          <a:p>
            <a:r>
              <a:rPr lang="fr-FR" dirty="0"/>
              <a:t>Depuis l’Antiquité, la connaissance du monde s’est étendue et d’autres monuments emblématiques ont vu le jour. Ne faudrait-il pas établir une nouvelle liste des merveilles du monde ? C’est chose faite en 2007, quand les architectes du monde entier votent pour élire sept nouvelles merveilles. </a:t>
            </a:r>
          </a:p>
          <a:p>
            <a:r>
              <a:rPr lang="fr-FR" dirty="0"/>
              <a:t>On y trouve des sites maya (l’ancienne ville de </a:t>
            </a:r>
            <a:r>
              <a:rPr lang="fr-FR" dirty="0" err="1"/>
              <a:t>Chichén</a:t>
            </a:r>
            <a:r>
              <a:rPr lang="fr-FR" dirty="0"/>
              <a:t> Itzá) et inca (le Machu Picchu), le Taj Mahal en Inde, la statue du Christ rédempteur à Rio, le Colisée à Rome, la muraille de Chine et la cité troglodyte de Pétra en Jordanie. </a:t>
            </a:r>
          </a:p>
          <a:p>
            <a:r>
              <a:rPr lang="fr-FR" dirty="0"/>
              <a:t>Contrairement aux Sept Merveilles du monde antique, celles-ci sont encore toutes bien visibles !</a:t>
            </a:r>
          </a:p>
          <a:p>
            <a:endParaRPr lang="fr-FR" dirty="0"/>
          </a:p>
        </p:txBody>
      </p:sp>
      <p:pic>
        <p:nvPicPr>
          <p:cNvPr id="6" name="Image 5">
            <a:extLst>
              <a:ext uri="{FF2B5EF4-FFF2-40B4-BE49-F238E27FC236}">
                <a16:creationId xmlns:a16="http://schemas.microsoft.com/office/drawing/2014/main" id="{42B54381-4C13-4927-9A52-EDD30760F99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9607" y="759565"/>
            <a:ext cx="1974248" cy="1544763"/>
          </a:xfrm>
          <a:prstGeom prst="rect">
            <a:avLst/>
          </a:prstGeom>
        </p:spPr>
      </p:pic>
    </p:spTree>
    <p:extLst>
      <p:ext uri="{BB962C8B-B14F-4D97-AF65-F5344CB8AC3E}">
        <p14:creationId xmlns:p14="http://schemas.microsoft.com/office/powerpoint/2010/main" val="3852180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B6AF6-00E4-4427-9D67-3B3F1A1F61D1}"/>
              </a:ext>
            </a:extLst>
          </p:cNvPr>
          <p:cNvSpPr>
            <a:spLocks noGrp="1"/>
          </p:cNvSpPr>
          <p:nvPr>
            <p:ph type="title"/>
          </p:nvPr>
        </p:nvSpPr>
        <p:spPr/>
        <p:txBody>
          <a:bodyPr>
            <a:normAutofit/>
          </a:bodyPr>
          <a:lstStyle/>
          <a:p>
            <a:r>
              <a:rPr lang="fr-FR" altLang="fr-FR" b="1" dirty="0">
                <a:ln>
                  <a:noFill/>
                </a:ln>
                <a:solidFill>
                  <a:schemeClr val="tx1"/>
                </a:solidFill>
                <a:latin typeface="Calibri" panose="020F0502020204030204" pitchFamily="34" charset="0"/>
                <a:ea typeface="Calibri" panose="020F0502020204030204" pitchFamily="34" charset="0"/>
                <a:cs typeface="Times New Roman" panose="02020603050405020304" pitchFamily="18" charset="0"/>
              </a:rPr>
              <a:t>Partie 4</a:t>
            </a:r>
            <a:endParaRPr lang="fr-FR" dirty="0"/>
          </a:p>
        </p:txBody>
      </p:sp>
      <p:sp>
        <p:nvSpPr>
          <p:cNvPr id="3" name="Espace réservé du contenu 2">
            <a:extLst>
              <a:ext uri="{FF2B5EF4-FFF2-40B4-BE49-F238E27FC236}">
                <a16:creationId xmlns:a16="http://schemas.microsoft.com/office/drawing/2014/main" id="{BD5BBA99-13E8-43F6-A886-2226BC257643}"/>
              </a:ext>
            </a:extLst>
          </p:cNvPr>
          <p:cNvSpPr>
            <a:spLocks noGrp="1"/>
          </p:cNvSpPr>
          <p:nvPr>
            <p:ph idx="1"/>
          </p:nvPr>
        </p:nvSpPr>
        <p:spPr/>
        <p:txBody>
          <a:bodyPr/>
          <a:lstStyle/>
          <a:p>
            <a:endParaRPr lang="fr-FR" dirty="0"/>
          </a:p>
        </p:txBody>
      </p:sp>
      <p:sp>
        <p:nvSpPr>
          <p:cNvPr id="5" name="Rectangle 3">
            <a:extLst>
              <a:ext uri="{FF2B5EF4-FFF2-40B4-BE49-F238E27FC236}">
                <a16:creationId xmlns:a16="http://schemas.microsoft.com/office/drawing/2014/main" id="{97C25405-D568-4324-B95B-D11DF2895BCB}"/>
              </a:ext>
            </a:extLst>
          </p:cNvPr>
          <p:cNvSpPr>
            <a:spLocks noChangeArrowheads="1"/>
          </p:cNvSpPr>
          <p:nvPr/>
        </p:nvSpPr>
        <p:spPr bwMode="auto">
          <a:xfrm>
            <a:off x="0" y="1790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7" name="Image 6" descr="Clémentine V. Baron - Les sept merveilles - Du monde antique.">
            <a:extLst>
              <a:ext uri="{FF2B5EF4-FFF2-40B4-BE49-F238E27FC236}">
                <a16:creationId xmlns:a16="http://schemas.microsoft.com/office/drawing/2014/main" id="{BC06AE3D-556B-4CDB-9EE6-CD10697AFACC}"/>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4358639" y="3158703"/>
            <a:ext cx="3474720" cy="2717165"/>
          </a:xfrm>
          <a:prstGeom prst="rect">
            <a:avLst/>
          </a:prstGeom>
          <a:noFill/>
          <a:ln>
            <a:noFill/>
          </a:ln>
        </p:spPr>
      </p:pic>
    </p:spTree>
    <p:extLst>
      <p:ext uri="{BB962C8B-B14F-4D97-AF65-F5344CB8AC3E}">
        <p14:creationId xmlns:p14="http://schemas.microsoft.com/office/powerpoint/2010/main" val="3539769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314E50-BD7A-4C8A-8E16-29EE3E1D628B}"/>
              </a:ext>
            </a:extLst>
          </p:cNvPr>
          <p:cNvSpPr>
            <a:spLocks noGrp="1"/>
          </p:cNvSpPr>
          <p:nvPr>
            <p:ph type="title"/>
          </p:nvPr>
        </p:nvSpPr>
        <p:spPr/>
        <p:txBody>
          <a:bodyPr/>
          <a:lstStyle/>
          <a:p>
            <a:r>
              <a:rPr lang="fr-FR" dirty="0"/>
              <a:t>Ex 3 : rappel des fonctions</a:t>
            </a:r>
          </a:p>
        </p:txBody>
      </p:sp>
      <p:graphicFrame>
        <p:nvGraphicFramePr>
          <p:cNvPr id="4" name="Espace réservé du contenu 3">
            <a:extLst>
              <a:ext uri="{FF2B5EF4-FFF2-40B4-BE49-F238E27FC236}">
                <a16:creationId xmlns:a16="http://schemas.microsoft.com/office/drawing/2014/main" id="{9E59B44F-6900-4BFC-8099-263444BECFA4}"/>
              </a:ext>
            </a:extLst>
          </p:cNvPr>
          <p:cNvGraphicFramePr>
            <a:graphicFrameLocks noGrp="1"/>
          </p:cNvGraphicFramePr>
          <p:nvPr>
            <p:ph idx="1"/>
            <p:extLst>
              <p:ext uri="{D42A27DB-BD31-4B8C-83A1-F6EECF244321}">
                <p14:modId xmlns:p14="http://schemas.microsoft.com/office/powerpoint/2010/main" val="778074964"/>
              </p:ext>
            </p:extLst>
          </p:nvPr>
        </p:nvGraphicFramePr>
        <p:xfrm>
          <a:off x="1402672" y="2663302"/>
          <a:ext cx="9357064" cy="3107183"/>
        </p:xfrm>
        <a:graphic>
          <a:graphicData uri="http://schemas.openxmlformats.org/drawingml/2006/table">
            <a:tbl>
              <a:tblPr firstRow="1" firstCol="1" bandRow="1">
                <a:tableStyleId>{5C22544A-7EE6-4342-B048-85BDC9FD1C3A}</a:tableStyleId>
              </a:tblPr>
              <a:tblGrid>
                <a:gridCol w="2338831">
                  <a:extLst>
                    <a:ext uri="{9D8B030D-6E8A-4147-A177-3AD203B41FA5}">
                      <a16:colId xmlns:a16="http://schemas.microsoft.com/office/drawing/2014/main" val="456721496"/>
                    </a:ext>
                  </a:extLst>
                </a:gridCol>
                <a:gridCol w="2338831">
                  <a:extLst>
                    <a:ext uri="{9D8B030D-6E8A-4147-A177-3AD203B41FA5}">
                      <a16:colId xmlns:a16="http://schemas.microsoft.com/office/drawing/2014/main" val="3826853652"/>
                    </a:ext>
                  </a:extLst>
                </a:gridCol>
                <a:gridCol w="2339701">
                  <a:extLst>
                    <a:ext uri="{9D8B030D-6E8A-4147-A177-3AD203B41FA5}">
                      <a16:colId xmlns:a16="http://schemas.microsoft.com/office/drawing/2014/main" val="4110622136"/>
                    </a:ext>
                  </a:extLst>
                </a:gridCol>
                <a:gridCol w="2339701">
                  <a:extLst>
                    <a:ext uri="{9D8B030D-6E8A-4147-A177-3AD203B41FA5}">
                      <a16:colId xmlns:a16="http://schemas.microsoft.com/office/drawing/2014/main" val="324173953"/>
                    </a:ext>
                  </a:extLst>
                </a:gridCol>
              </a:tblGrid>
              <a:tr h="617140">
                <a:tc>
                  <a:txBody>
                    <a:bodyPr/>
                    <a:lstStyle/>
                    <a:p>
                      <a:pPr algn="ctr">
                        <a:lnSpc>
                          <a:spcPct val="107000"/>
                        </a:lnSpc>
                        <a:spcAft>
                          <a:spcPts val="0"/>
                        </a:spcAft>
                      </a:pPr>
                      <a:r>
                        <a:rPr lang="fr-FR" sz="1400" b="1" dirty="0">
                          <a:solidFill>
                            <a:schemeClr val="tx1"/>
                          </a:solidFill>
                          <a:effectLst/>
                        </a:rPr>
                        <a:t>Sujet</a:t>
                      </a:r>
                      <a:endParaRPr lang="fr-F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lnSpc>
                          <a:spcPct val="107000"/>
                        </a:lnSpc>
                        <a:spcAft>
                          <a:spcPts val="0"/>
                        </a:spcAft>
                      </a:pPr>
                      <a:r>
                        <a:rPr lang="fr-FR" sz="1400" b="1" dirty="0">
                          <a:solidFill>
                            <a:schemeClr val="tx1"/>
                          </a:solidFill>
                          <a:effectLst/>
                        </a:rPr>
                        <a:t>Verbe</a:t>
                      </a:r>
                      <a:endParaRPr lang="fr-F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lnSpc>
                          <a:spcPct val="107000"/>
                        </a:lnSpc>
                        <a:spcAft>
                          <a:spcPts val="0"/>
                        </a:spcAft>
                      </a:pPr>
                      <a:r>
                        <a:rPr lang="fr-FR" sz="1400" b="1" dirty="0">
                          <a:solidFill>
                            <a:schemeClr val="tx1"/>
                          </a:solidFill>
                          <a:effectLst/>
                        </a:rPr>
                        <a:t>Complément d’objet</a:t>
                      </a:r>
                      <a:endParaRPr lang="fr-F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107000"/>
                        </a:lnSpc>
                        <a:spcAft>
                          <a:spcPts val="0"/>
                        </a:spcAft>
                      </a:pPr>
                      <a:r>
                        <a:rPr lang="fr-FR" sz="1400" b="1" dirty="0">
                          <a:solidFill>
                            <a:schemeClr val="tx1"/>
                          </a:solidFill>
                          <a:effectLst/>
                        </a:rPr>
                        <a:t>Complément circonstanciel</a:t>
                      </a:r>
                      <a:endParaRPr lang="fr-F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604500282"/>
                  </a:ext>
                </a:extLst>
              </a:tr>
              <a:tr h="617140">
                <a:tc>
                  <a:txBody>
                    <a:bodyPr/>
                    <a:lstStyle/>
                    <a:p>
                      <a:pPr algn="ctr">
                        <a:lnSpc>
                          <a:spcPct val="107000"/>
                        </a:lnSpc>
                        <a:spcAft>
                          <a:spcPts val="0"/>
                        </a:spcAft>
                      </a:pPr>
                      <a:r>
                        <a:rPr lang="fr-FR" sz="1400" b="0" dirty="0">
                          <a:solidFill>
                            <a:schemeClr val="tx1"/>
                          </a:solidFill>
                          <a:effectLst/>
                        </a:rPr>
                        <a:t>Celui qui fait l’action</a:t>
                      </a:r>
                      <a:endParaRPr lang="fr-FR"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a:solidFill>
                            <a:schemeClr val="tx1"/>
                          </a:solidFill>
                          <a:effectLst/>
                        </a:rPr>
                        <a:t>L’action </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a:solidFill>
                            <a:schemeClr val="tx1"/>
                          </a:solidFill>
                          <a:effectLst/>
                        </a:rPr>
                        <a:t>Sur quoi se fait l’action</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dirty="0">
                          <a:solidFill>
                            <a:schemeClr val="tx1"/>
                          </a:solidFill>
                          <a:effectLst/>
                        </a:rPr>
                        <a:t>Les détails  qui précisent la phrase</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225443"/>
                  </a:ext>
                </a:extLst>
              </a:tr>
              <a:tr h="1872903">
                <a:tc>
                  <a:txBody>
                    <a:bodyPr/>
                    <a:lstStyle/>
                    <a:p>
                      <a:pPr algn="ctr">
                        <a:lnSpc>
                          <a:spcPct val="107000"/>
                        </a:lnSpc>
                        <a:spcAft>
                          <a:spcPts val="0"/>
                        </a:spcAft>
                      </a:pPr>
                      <a:r>
                        <a:rPr lang="fr-FR" sz="1400" b="0" dirty="0">
                          <a:solidFill>
                            <a:schemeClr val="tx1"/>
                          </a:solidFill>
                          <a:effectLst/>
                        </a:rPr>
                        <a:t>C’est…qui fait l’action</a:t>
                      </a:r>
                      <a:endParaRPr lang="fr-FR"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dirty="0">
                          <a:solidFill>
                            <a:schemeClr val="tx1"/>
                          </a:solidFill>
                          <a:effectLst/>
                        </a:rPr>
                        <a:t>Il s’agit de quoi faire ?</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dirty="0">
                          <a:solidFill>
                            <a:schemeClr val="tx1"/>
                          </a:solidFill>
                          <a:effectLst/>
                        </a:rPr>
                        <a:t>Qui ? Quoi ? de qui ? de quoi ? </a:t>
                      </a:r>
                      <a:endParaRPr lang="fr-FR" sz="1100" dirty="0">
                        <a:solidFill>
                          <a:schemeClr val="tx1"/>
                        </a:solidFill>
                        <a:effectLst/>
                      </a:endParaRPr>
                    </a:p>
                    <a:p>
                      <a:pPr algn="ctr">
                        <a:lnSpc>
                          <a:spcPct val="107000"/>
                        </a:lnSpc>
                        <a:spcAft>
                          <a:spcPts val="0"/>
                        </a:spcAft>
                      </a:pPr>
                      <a:r>
                        <a:rPr lang="fr-FR" sz="1400" dirty="0">
                          <a:solidFill>
                            <a:schemeClr val="tx1"/>
                          </a:solidFill>
                          <a:effectLst/>
                        </a:rPr>
                        <a:t>Il ne peut pas vraiment se déplacer, il a un feu orange.</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1400" dirty="0">
                          <a:solidFill>
                            <a:schemeClr val="tx1"/>
                          </a:solidFill>
                          <a:effectLst/>
                        </a:rPr>
                        <a:t>Où ? Quand ? Comment ? Pourquoi ? </a:t>
                      </a:r>
                      <a:endParaRPr lang="fr-FR" sz="1100" dirty="0">
                        <a:solidFill>
                          <a:schemeClr val="tx1"/>
                        </a:solidFill>
                        <a:effectLst/>
                      </a:endParaRPr>
                    </a:p>
                    <a:p>
                      <a:pPr algn="ctr">
                        <a:lnSpc>
                          <a:spcPct val="107000"/>
                        </a:lnSpc>
                        <a:spcAft>
                          <a:spcPts val="0"/>
                        </a:spcAft>
                      </a:pPr>
                      <a:r>
                        <a:rPr lang="fr-FR" sz="1400" dirty="0">
                          <a:solidFill>
                            <a:schemeClr val="tx1"/>
                          </a:solidFill>
                          <a:effectLst/>
                        </a:rPr>
                        <a:t>Il peut se déplacer dans la phrase, il a un feu vert. </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6938106"/>
                  </a:ext>
                </a:extLst>
              </a:tr>
            </a:tbl>
          </a:graphicData>
        </a:graphic>
      </p:graphicFrame>
    </p:spTree>
    <p:extLst>
      <p:ext uri="{BB962C8B-B14F-4D97-AF65-F5344CB8AC3E}">
        <p14:creationId xmlns:p14="http://schemas.microsoft.com/office/powerpoint/2010/main" val="633065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lstStyle/>
          <a:p>
            <a:r>
              <a:rPr lang="fr-FR" dirty="0"/>
              <a:t>Ex 3 : Retrouve les fonctions S  V CO CC</a:t>
            </a:r>
          </a:p>
        </p:txBody>
      </p:sp>
      <p:sp>
        <p:nvSpPr>
          <p:cNvPr id="9" name="Espace réservé du contenu 8">
            <a:extLst>
              <a:ext uri="{FF2B5EF4-FFF2-40B4-BE49-F238E27FC236}">
                <a16:creationId xmlns:a16="http://schemas.microsoft.com/office/drawing/2014/main" id="{DEB0DC0A-AA1A-4EAC-BA4B-E71CEF6D5F4E}"/>
              </a:ext>
            </a:extLst>
          </p:cNvPr>
          <p:cNvSpPr>
            <a:spLocks noGrp="1"/>
          </p:cNvSpPr>
          <p:nvPr>
            <p:ph idx="1"/>
          </p:nvPr>
        </p:nvSpPr>
        <p:spPr/>
        <p:txBody>
          <a:bodyPr/>
          <a:lstStyle/>
          <a:p>
            <a:r>
              <a:rPr lang="fr-FR" dirty="0"/>
              <a:t>L’homme a créé des monuments impressionnants dans le monde entier. </a:t>
            </a:r>
          </a:p>
          <a:p>
            <a:r>
              <a:rPr lang="fr-FR" dirty="0"/>
              <a:t>La nature creuse des cavités souterraines depuis des milliers d’années. </a:t>
            </a:r>
          </a:p>
          <a:p>
            <a:r>
              <a:rPr lang="fr-FR" dirty="0"/>
              <a:t>En Corée du Sud, une montagne plate accueille des oiseaux sauvages. </a:t>
            </a:r>
          </a:p>
          <a:p>
            <a:r>
              <a:rPr lang="fr-FR" dirty="0"/>
              <a:t>Au Brésil, les touristes apprécient les chutes d’eau majestueuses.</a:t>
            </a:r>
          </a:p>
        </p:txBody>
      </p:sp>
    </p:spTree>
    <p:extLst>
      <p:ext uri="{BB962C8B-B14F-4D97-AF65-F5344CB8AC3E}">
        <p14:creationId xmlns:p14="http://schemas.microsoft.com/office/powerpoint/2010/main" val="210180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lstStyle/>
          <a:p>
            <a:r>
              <a:rPr lang="fr-FR" dirty="0"/>
              <a:t>Ex 3 : CORRECTION</a:t>
            </a:r>
          </a:p>
        </p:txBody>
      </p:sp>
      <p:sp>
        <p:nvSpPr>
          <p:cNvPr id="5" name="Espace réservé du contenu 4">
            <a:extLst>
              <a:ext uri="{FF2B5EF4-FFF2-40B4-BE49-F238E27FC236}">
                <a16:creationId xmlns:a16="http://schemas.microsoft.com/office/drawing/2014/main" id="{1FB3B0F1-B2DE-408D-9A6E-F6B2DA62A746}"/>
              </a:ext>
            </a:extLst>
          </p:cNvPr>
          <p:cNvSpPr>
            <a:spLocks noGrp="1"/>
          </p:cNvSpPr>
          <p:nvPr>
            <p:ph idx="1"/>
          </p:nvPr>
        </p:nvSpPr>
        <p:spPr/>
        <p:txBody>
          <a:bodyPr/>
          <a:lstStyle/>
          <a:p>
            <a:r>
              <a:rPr lang="fr-FR" dirty="0">
                <a:solidFill>
                  <a:srgbClr val="00B0F0"/>
                </a:solidFill>
              </a:rPr>
              <a:t>L’homme </a:t>
            </a:r>
            <a:r>
              <a:rPr lang="fr-FR" dirty="0">
                <a:solidFill>
                  <a:srgbClr val="FF0000"/>
                </a:solidFill>
              </a:rPr>
              <a:t>a créé</a:t>
            </a:r>
            <a:r>
              <a:rPr lang="fr-FR" dirty="0"/>
              <a:t> </a:t>
            </a:r>
            <a:r>
              <a:rPr lang="fr-FR" dirty="0">
                <a:solidFill>
                  <a:srgbClr val="FFC000"/>
                </a:solidFill>
              </a:rPr>
              <a:t>des monuments impressionnants </a:t>
            </a:r>
            <a:r>
              <a:rPr lang="fr-FR" dirty="0">
                <a:solidFill>
                  <a:srgbClr val="00B050"/>
                </a:solidFill>
              </a:rPr>
              <a:t>dans le monde entier</a:t>
            </a:r>
            <a:r>
              <a:rPr lang="fr-FR" dirty="0"/>
              <a:t>. </a:t>
            </a:r>
          </a:p>
          <a:p>
            <a:r>
              <a:rPr lang="fr-FR" dirty="0">
                <a:solidFill>
                  <a:srgbClr val="00B0F0"/>
                </a:solidFill>
              </a:rPr>
              <a:t>La nature </a:t>
            </a:r>
            <a:r>
              <a:rPr lang="fr-FR" dirty="0">
                <a:solidFill>
                  <a:srgbClr val="FF0000"/>
                </a:solidFill>
              </a:rPr>
              <a:t>creuse</a:t>
            </a:r>
            <a:r>
              <a:rPr lang="fr-FR" dirty="0"/>
              <a:t> </a:t>
            </a:r>
            <a:r>
              <a:rPr lang="fr-FR" dirty="0">
                <a:solidFill>
                  <a:srgbClr val="FFC000"/>
                </a:solidFill>
              </a:rPr>
              <a:t>des cavités souterraines </a:t>
            </a:r>
            <a:r>
              <a:rPr lang="fr-FR" dirty="0">
                <a:solidFill>
                  <a:srgbClr val="00B050"/>
                </a:solidFill>
              </a:rPr>
              <a:t>depuis des milliers d’années</a:t>
            </a:r>
            <a:r>
              <a:rPr lang="fr-FR" dirty="0"/>
              <a:t>. </a:t>
            </a:r>
          </a:p>
          <a:p>
            <a:r>
              <a:rPr lang="fr-FR" dirty="0">
                <a:solidFill>
                  <a:srgbClr val="00B050"/>
                </a:solidFill>
              </a:rPr>
              <a:t>En Corée du Sud, </a:t>
            </a:r>
            <a:r>
              <a:rPr lang="fr-FR" dirty="0">
                <a:solidFill>
                  <a:srgbClr val="00B0F0"/>
                </a:solidFill>
              </a:rPr>
              <a:t>une montagne plate </a:t>
            </a:r>
            <a:r>
              <a:rPr lang="fr-FR" dirty="0">
                <a:solidFill>
                  <a:srgbClr val="FF0000"/>
                </a:solidFill>
              </a:rPr>
              <a:t>accueille</a:t>
            </a:r>
            <a:r>
              <a:rPr lang="fr-FR" dirty="0"/>
              <a:t> </a:t>
            </a:r>
            <a:r>
              <a:rPr lang="fr-FR" dirty="0">
                <a:solidFill>
                  <a:srgbClr val="FFC000"/>
                </a:solidFill>
              </a:rPr>
              <a:t>des oiseaux sauvages</a:t>
            </a:r>
            <a:r>
              <a:rPr lang="fr-FR" dirty="0"/>
              <a:t>. </a:t>
            </a:r>
          </a:p>
          <a:p>
            <a:r>
              <a:rPr lang="fr-FR" dirty="0">
                <a:solidFill>
                  <a:srgbClr val="00B050"/>
                </a:solidFill>
              </a:rPr>
              <a:t>Au Brésil, </a:t>
            </a:r>
            <a:r>
              <a:rPr lang="fr-FR" dirty="0">
                <a:solidFill>
                  <a:srgbClr val="00B0F0"/>
                </a:solidFill>
              </a:rPr>
              <a:t>les touristes </a:t>
            </a:r>
            <a:r>
              <a:rPr lang="fr-FR" dirty="0">
                <a:solidFill>
                  <a:srgbClr val="FF0000"/>
                </a:solidFill>
              </a:rPr>
              <a:t>apprécient</a:t>
            </a:r>
            <a:r>
              <a:rPr lang="fr-FR" dirty="0"/>
              <a:t> </a:t>
            </a:r>
            <a:r>
              <a:rPr lang="fr-FR" dirty="0">
                <a:solidFill>
                  <a:srgbClr val="FFC000"/>
                </a:solidFill>
              </a:rPr>
              <a:t>les chutes d’eau majestueuses</a:t>
            </a:r>
            <a:r>
              <a:rPr lang="fr-FR" dirty="0"/>
              <a:t>.</a:t>
            </a:r>
          </a:p>
        </p:txBody>
      </p:sp>
    </p:spTree>
    <p:extLst>
      <p:ext uri="{BB962C8B-B14F-4D97-AF65-F5344CB8AC3E}">
        <p14:creationId xmlns:p14="http://schemas.microsoft.com/office/powerpoint/2010/main" val="2493989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7B58D87-85FB-42DB-BB67-56723F593F28}"/>
              </a:ext>
            </a:extLst>
          </p:cNvPr>
          <p:cNvSpPr>
            <a:spLocks noGrp="1"/>
          </p:cNvSpPr>
          <p:nvPr>
            <p:ph type="title"/>
          </p:nvPr>
        </p:nvSpPr>
        <p:spPr/>
        <p:txBody>
          <a:bodyPr/>
          <a:lstStyle/>
          <a:p>
            <a:r>
              <a:rPr lang="fr-FR" dirty="0"/>
              <a:t>Résultats</a:t>
            </a:r>
          </a:p>
        </p:txBody>
      </p:sp>
      <p:sp>
        <p:nvSpPr>
          <p:cNvPr id="6" name="Espace réservé du contenu 5">
            <a:extLst>
              <a:ext uri="{FF2B5EF4-FFF2-40B4-BE49-F238E27FC236}">
                <a16:creationId xmlns:a16="http://schemas.microsoft.com/office/drawing/2014/main" id="{FFD47731-6A51-452B-9C33-CA1447A9EB77}"/>
              </a:ext>
            </a:extLst>
          </p:cNvPr>
          <p:cNvSpPr>
            <a:spLocks noGrp="1"/>
          </p:cNvSpPr>
          <p:nvPr>
            <p:ph idx="1"/>
          </p:nvPr>
        </p:nvSpPr>
        <p:spPr/>
        <p:txBody>
          <a:bodyPr/>
          <a:lstStyle/>
          <a:p>
            <a:r>
              <a:rPr lang="fr-FR" dirty="0"/>
              <a:t>Si tu as eu 12 groupes bien coloriés ou plus : </a:t>
            </a:r>
          </a:p>
          <a:p>
            <a:pPr lvl="1"/>
            <a:r>
              <a:rPr lang="fr-FR" dirty="0"/>
              <a:t>Tu peux lire le texte 10, bravo ! (diapositive 27)</a:t>
            </a:r>
          </a:p>
          <a:p>
            <a:endParaRPr lang="fr-FR" dirty="0"/>
          </a:p>
          <a:p>
            <a:r>
              <a:rPr lang="fr-FR" dirty="0"/>
              <a:t>Si tu as eu entre 0 et 12 bonnes réponses : </a:t>
            </a:r>
          </a:p>
          <a:p>
            <a:pPr lvl="1"/>
            <a:r>
              <a:rPr lang="fr-FR" dirty="0"/>
              <a:t>Tu as une deuxième chance avec quelques mots supplémentaires </a:t>
            </a:r>
          </a:p>
        </p:txBody>
      </p:sp>
    </p:spTree>
    <p:extLst>
      <p:ext uri="{BB962C8B-B14F-4D97-AF65-F5344CB8AC3E}">
        <p14:creationId xmlns:p14="http://schemas.microsoft.com/office/powerpoint/2010/main" val="741550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normAutofit/>
          </a:bodyPr>
          <a:lstStyle/>
          <a:p>
            <a:r>
              <a:rPr lang="fr-FR" dirty="0"/>
              <a:t>Ex 3 : deuxième chance !</a:t>
            </a:r>
          </a:p>
        </p:txBody>
      </p:sp>
      <p:sp>
        <p:nvSpPr>
          <p:cNvPr id="3" name="Espace réservé du contenu 2">
            <a:extLst>
              <a:ext uri="{FF2B5EF4-FFF2-40B4-BE49-F238E27FC236}">
                <a16:creationId xmlns:a16="http://schemas.microsoft.com/office/drawing/2014/main" id="{41D253BE-DE92-4338-BCF3-53C82374026B}"/>
              </a:ext>
            </a:extLst>
          </p:cNvPr>
          <p:cNvSpPr>
            <a:spLocks noGrp="1"/>
          </p:cNvSpPr>
          <p:nvPr>
            <p:ph idx="1"/>
          </p:nvPr>
        </p:nvSpPr>
        <p:spPr/>
        <p:txBody>
          <a:bodyPr>
            <a:normAutofit/>
          </a:bodyPr>
          <a:lstStyle/>
          <a:p>
            <a:r>
              <a:rPr lang="fr-FR" dirty="0"/>
              <a:t>Sur des bateaux, les nombreux touristes visitent la baie d’Along.</a:t>
            </a:r>
          </a:p>
          <a:p>
            <a:r>
              <a:rPr lang="fr-FR" dirty="0"/>
              <a:t>Les derniers dinosaures passent leur vie sur l’île de Komodo. </a:t>
            </a:r>
          </a:p>
          <a:p>
            <a:r>
              <a:rPr lang="fr-FR" dirty="0"/>
              <a:t>On trouve des perroquets colorés et des serpents venimeux dans la forêt amazonienne. </a:t>
            </a:r>
          </a:p>
          <a:p>
            <a:endParaRPr lang="fr-FR" dirty="0"/>
          </a:p>
        </p:txBody>
      </p:sp>
    </p:spTree>
    <p:extLst>
      <p:ext uri="{BB962C8B-B14F-4D97-AF65-F5344CB8AC3E}">
        <p14:creationId xmlns:p14="http://schemas.microsoft.com/office/powerpoint/2010/main" val="19855681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normAutofit/>
          </a:bodyPr>
          <a:lstStyle/>
          <a:p>
            <a:r>
              <a:rPr lang="fr-FR" dirty="0"/>
              <a:t>Ex 3 : CORRECTION</a:t>
            </a:r>
          </a:p>
        </p:txBody>
      </p:sp>
      <p:sp>
        <p:nvSpPr>
          <p:cNvPr id="5" name="Espace réservé du contenu 4">
            <a:extLst>
              <a:ext uri="{FF2B5EF4-FFF2-40B4-BE49-F238E27FC236}">
                <a16:creationId xmlns:a16="http://schemas.microsoft.com/office/drawing/2014/main" id="{4D12507F-161E-4AC2-A0B3-C049F53B07CF}"/>
              </a:ext>
            </a:extLst>
          </p:cNvPr>
          <p:cNvSpPr>
            <a:spLocks noGrp="1"/>
          </p:cNvSpPr>
          <p:nvPr>
            <p:ph idx="1"/>
          </p:nvPr>
        </p:nvSpPr>
        <p:spPr/>
        <p:txBody>
          <a:bodyPr>
            <a:normAutofit/>
          </a:bodyPr>
          <a:lstStyle/>
          <a:p>
            <a:r>
              <a:rPr lang="fr-FR" dirty="0">
                <a:solidFill>
                  <a:srgbClr val="00B050"/>
                </a:solidFill>
              </a:rPr>
              <a:t>Sur des bateaux</a:t>
            </a:r>
            <a:r>
              <a:rPr lang="fr-FR" dirty="0"/>
              <a:t>, </a:t>
            </a:r>
            <a:r>
              <a:rPr lang="fr-FR" dirty="0">
                <a:solidFill>
                  <a:srgbClr val="00B0F0"/>
                </a:solidFill>
              </a:rPr>
              <a:t>les nombreux touristes </a:t>
            </a:r>
            <a:r>
              <a:rPr lang="fr-FR" dirty="0">
                <a:solidFill>
                  <a:srgbClr val="FF0000"/>
                </a:solidFill>
              </a:rPr>
              <a:t>visitent</a:t>
            </a:r>
            <a:r>
              <a:rPr lang="fr-FR" dirty="0"/>
              <a:t> </a:t>
            </a:r>
            <a:r>
              <a:rPr lang="fr-FR" dirty="0">
                <a:solidFill>
                  <a:srgbClr val="FFC000"/>
                </a:solidFill>
              </a:rPr>
              <a:t>la baie d’Along.</a:t>
            </a:r>
          </a:p>
          <a:p>
            <a:r>
              <a:rPr lang="fr-FR" dirty="0">
                <a:solidFill>
                  <a:srgbClr val="00B0F0"/>
                </a:solidFill>
              </a:rPr>
              <a:t>Les derniers dinosaures </a:t>
            </a:r>
            <a:r>
              <a:rPr lang="fr-FR" dirty="0">
                <a:solidFill>
                  <a:srgbClr val="FF0000"/>
                </a:solidFill>
              </a:rPr>
              <a:t>passent</a:t>
            </a:r>
            <a:r>
              <a:rPr lang="fr-FR" dirty="0"/>
              <a:t> </a:t>
            </a:r>
            <a:r>
              <a:rPr lang="fr-FR" dirty="0">
                <a:solidFill>
                  <a:srgbClr val="FFC000"/>
                </a:solidFill>
              </a:rPr>
              <a:t>leur vie </a:t>
            </a:r>
            <a:r>
              <a:rPr lang="fr-FR" dirty="0">
                <a:solidFill>
                  <a:srgbClr val="00B050"/>
                </a:solidFill>
              </a:rPr>
              <a:t>sur l’île de Komodo</a:t>
            </a:r>
            <a:r>
              <a:rPr lang="fr-FR" dirty="0"/>
              <a:t>. </a:t>
            </a:r>
          </a:p>
          <a:p>
            <a:r>
              <a:rPr lang="fr-FR" dirty="0">
                <a:solidFill>
                  <a:srgbClr val="00B0F0"/>
                </a:solidFill>
              </a:rPr>
              <a:t>On</a:t>
            </a:r>
            <a:r>
              <a:rPr lang="fr-FR" dirty="0"/>
              <a:t> </a:t>
            </a:r>
            <a:r>
              <a:rPr lang="fr-FR" dirty="0">
                <a:solidFill>
                  <a:srgbClr val="FF0000"/>
                </a:solidFill>
              </a:rPr>
              <a:t>trouve</a:t>
            </a:r>
            <a:r>
              <a:rPr lang="fr-FR" dirty="0"/>
              <a:t> </a:t>
            </a:r>
            <a:r>
              <a:rPr lang="fr-FR" dirty="0">
                <a:solidFill>
                  <a:srgbClr val="FFC000"/>
                </a:solidFill>
              </a:rPr>
              <a:t>des perroquets colorés et des serpents venimeux</a:t>
            </a:r>
            <a:r>
              <a:rPr lang="fr-FR" dirty="0"/>
              <a:t> </a:t>
            </a:r>
            <a:r>
              <a:rPr lang="fr-FR" dirty="0">
                <a:solidFill>
                  <a:srgbClr val="00B050"/>
                </a:solidFill>
              </a:rPr>
              <a:t>dans la forêt amazonienne. </a:t>
            </a:r>
          </a:p>
          <a:p>
            <a:endParaRPr lang="fr-FR" dirty="0">
              <a:solidFill>
                <a:srgbClr val="00B050"/>
              </a:solidFill>
            </a:endParaRPr>
          </a:p>
          <a:p>
            <a:r>
              <a:rPr lang="fr-FR" dirty="0">
                <a:solidFill>
                  <a:schemeClr val="tx1"/>
                </a:solidFill>
              </a:rPr>
              <a:t>Il te faut 9 groupes bien identifiés pour valider.</a:t>
            </a:r>
          </a:p>
          <a:p>
            <a:endParaRPr lang="fr-FR" dirty="0"/>
          </a:p>
        </p:txBody>
      </p:sp>
    </p:spTree>
    <p:extLst>
      <p:ext uri="{BB962C8B-B14F-4D97-AF65-F5344CB8AC3E}">
        <p14:creationId xmlns:p14="http://schemas.microsoft.com/office/powerpoint/2010/main" val="3728141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3</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10 (diapo suivante)</a:t>
            </a:r>
          </a:p>
          <a:p>
            <a:endParaRPr lang="fr-FR" dirty="0"/>
          </a:p>
          <a:p>
            <a:r>
              <a:rPr lang="fr-FR" dirty="0"/>
              <a:t>Si tu as plus de 2 erreurs, demande de l’aide pour voir ce qui te gêne pour progresser. </a:t>
            </a:r>
          </a:p>
        </p:txBody>
      </p:sp>
    </p:spTree>
    <p:extLst>
      <p:ext uri="{BB962C8B-B14F-4D97-AF65-F5344CB8AC3E}">
        <p14:creationId xmlns:p14="http://schemas.microsoft.com/office/powerpoint/2010/main" val="3401294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sz="4000" dirty="0"/>
              <a:t>Les sept merveilles du monde naturel</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lnSpcReduction="10000"/>
          </a:bodyPr>
          <a:lstStyle/>
          <a:p>
            <a:r>
              <a:rPr lang="fr-FR" dirty="0"/>
              <a:t>Sept Merveilles du monde désignent des ouvrages nés de la main de l’homme, mais la nature n’est-elle pas le plus génial des architectes ? </a:t>
            </a:r>
          </a:p>
          <a:p>
            <a:r>
              <a:rPr lang="fr-FR" dirty="0"/>
              <a:t>En 2011, une liste des Sept Merveilles de la nature est établie à l’initiative du documentariste Bernard Weber. « Nous découvrons ensemble l’incroyable beauté et la variété de notre planète », dit-il. </a:t>
            </a:r>
          </a:p>
          <a:p>
            <a:r>
              <a:rPr lang="fr-FR" dirty="0"/>
              <a:t>On y trouve la baie d’Along au Vietnam, la montagne de la Table en Afrique du Sud, l’Amazonie, les chutes d’</a:t>
            </a:r>
            <a:r>
              <a:rPr lang="fr-FR" dirty="0" err="1"/>
              <a:t>Iguazu</a:t>
            </a:r>
            <a:r>
              <a:rPr lang="fr-FR" dirty="0"/>
              <a:t> au Brésil et en Argentine, l’île de </a:t>
            </a:r>
            <a:r>
              <a:rPr lang="fr-FR" dirty="0" err="1"/>
              <a:t>Jeju</a:t>
            </a:r>
            <a:r>
              <a:rPr lang="fr-FR" dirty="0"/>
              <a:t> en Corée du Sud et celle de Komodo en Indonésie, et enfin, la rivière souterraine de Puerto </a:t>
            </a:r>
            <a:r>
              <a:rPr lang="fr-FR" dirty="0" err="1"/>
              <a:t>Princesa</a:t>
            </a:r>
            <a:r>
              <a:rPr lang="fr-FR" dirty="0"/>
              <a:t> aux Philippines. </a:t>
            </a:r>
          </a:p>
        </p:txBody>
      </p:sp>
      <p:pic>
        <p:nvPicPr>
          <p:cNvPr id="6" name="Image 5">
            <a:extLst>
              <a:ext uri="{FF2B5EF4-FFF2-40B4-BE49-F238E27FC236}">
                <a16:creationId xmlns:a16="http://schemas.microsoft.com/office/drawing/2014/main" id="{B0A1B00B-6682-4AD2-BA00-37EFDB0215D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9607" y="759565"/>
            <a:ext cx="1974248" cy="1544763"/>
          </a:xfrm>
          <a:prstGeom prst="rect">
            <a:avLst/>
          </a:prstGeom>
        </p:spPr>
      </p:pic>
    </p:spTree>
    <p:extLst>
      <p:ext uri="{BB962C8B-B14F-4D97-AF65-F5344CB8AC3E}">
        <p14:creationId xmlns:p14="http://schemas.microsoft.com/office/powerpoint/2010/main" val="4333074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378BD0-4BD4-4044-8FD0-4A0A6C82F469}"/>
              </a:ext>
            </a:extLst>
          </p:cNvPr>
          <p:cNvSpPr>
            <a:spLocks noGrp="1"/>
          </p:cNvSpPr>
          <p:nvPr>
            <p:ph type="title"/>
          </p:nvPr>
        </p:nvSpPr>
        <p:spPr/>
        <p:txBody>
          <a:bodyPr/>
          <a:lstStyle/>
          <a:p>
            <a:r>
              <a:rPr lang="fr-FR" dirty="0"/>
              <a:t>Pour aller plus loin…</a:t>
            </a:r>
          </a:p>
        </p:txBody>
      </p:sp>
      <p:sp>
        <p:nvSpPr>
          <p:cNvPr id="5" name="Espace réservé du contenu 4">
            <a:extLst>
              <a:ext uri="{FF2B5EF4-FFF2-40B4-BE49-F238E27FC236}">
                <a16:creationId xmlns:a16="http://schemas.microsoft.com/office/drawing/2014/main" id="{02FAE7A6-FD15-4911-A978-79F231C9CBD1}"/>
              </a:ext>
            </a:extLst>
          </p:cNvPr>
          <p:cNvSpPr>
            <a:spLocks noGrp="1"/>
          </p:cNvSpPr>
          <p:nvPr>
            <p:ph sz="half" idx="2"/>
          </p:nvPr>
        </p:nvSpPr>
        <p:spPr>
          <a:xfrm>
            <a:off x="1295402" y="2565740"/>
            <a:ext cx="9489948" cy="3310128"/>
          </a:xfrm>
        </p:spPr>
        <p:txBody>
          <a:bodyPr>
            <a:normAutofit/>
          </a:bodyPr>
          <a:lstStyle/>
          <a:p>
            <a:pPr marL="0" indent="0" algn="ctr">
              <a:buNone/>
            </a:pPr>
            <a:r>
              <a:rPr lang="fr-FR" sz="2800" i="1" dirty="0"/>
              <a:t>Alice et les 10 merveilles </a:t>
            </a:r>
            <a:r>
              <a:rPr lang="fr-FR" sz="2800" dirty="0" err="1"/>
              <a:t>Céka-Yigaël</a:t>
            </a:r>
            <a:endParaRPr lang="fr-FR" sz="2800" dirty="0"/>
          </a:p>
          <a:p>
            <a:pPr marL="0" indent="0">
              <a:buNone/>
            </a:pPr>
            <a:endParaRPr lang="fr-FR" sz="2800" dirty="0"/>
          </a:p>
          <a:p>
            <a:pPr marL="0" indent="0">
              <a:buNone/>
            </a:pPr>
            <a:r>
              <a:rPr lang="fr-FR" sz="2800" dirty="0"/>
              <a:t>Un livre sur les 10 merveilles géologiques (les roches, le sol de la Terre), donc sur 10 autres merveilles naturelles.  </a:t>
            </a:r>
          </a:p>
        </p:txBody>
      </p:sp>
    </p:spTree>
    <p:extLst>
      <p:ext uri="{BB962C8B-B14F-4D97-AF65-F5344CB8AC3E}">
        <p14:creationId xmlns:p14="http://schemas.microsoft.com/office/powerpoint/2010/main" val="520522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2B36A5-A814-4C24-8060-F8BF8862CBEF}"/>
              </a:ext>
            </a:extLst>
          </p:cNvPr>
          <p:cNvSpPr>
            <a:spLocks noGrp="1"/>
          </p:cNvSpPr>
          <p:nvPr>
            <p:ph type="title"/>
          </p:nvPr>
        </p:nvSpPr>
        <p:spPr/>
        <p:txBody>
          <a:bodyPr/>
          <a:lstStyle/>
          <a:p>
            <a:r>
              <a:rPr lang="fr-FR" dirty="0"/>
              <a:t>BRAVO ! </a:t>
            </a:r>
          </a:p>
        </p:txBody>
      </p:sp>
      <p:sp>
        <p:nvSpPr>
          <p:cNvPr id="3" name="Espace réservé du contenu 2">
            <a:extLst>
              <a:ext uri="{FF2B5EF4-FFF2-40B4-BE49-F238E27FC236}">
                <a16:creationId xmlns:a16="http://schemas.microsoft.com/office/drawing/2014/main" id="{6D4EADB9-40D7-451E-991C-4C8E7A592ACC}"/>
              </a:ext>
            </a:extLst>
          </p:cNvPr>
          <p:cNvSpPr>
            <a:spLocks noGrp="1"/>
          </p:cNvSpPr>
          <p:nvPr>
            <p:ph idx="1"/>
          </p:nvPr>
        </p:nvSpPr>
        <p:spPr/>
        <p:txBody>
          <a:bodyPr>
            <a:normAutofit/>
          </a:bodyPr>
          <a:lstStyle/>
          <a:p>
            <a:pPr marL="0" indent="0" algn="ctr">
              <a:buNone/>
            </a:pPr>
            <a:r>
              <a:rPr lang="fr-FR" sz="4800" dirty="0"/>
              <a:t>Maintenant, tu en sais plus </a:t>
            </a:r>
          </a:p>
          <a:p>
            <a:pPr marL="0" indent="0" algn="ctr">
              <a:buNone/>
            </a:pPr>
            <a:r>
              <a:rPr lang="fr-FR" sz="4800" dirty="0"/>
              <a:t>sur le monde !</a:t>
            </a:r>
          </a:p>
        </p:txBody>
      </p:sp>
    </p:spTree>
    <p:extLst>
      <p:ext uri="{BB962C8B-B14F-4D97-AF65-F5344CB8AC3E}">
        <p14:creationId xmlns:p14="http://schemas.microsoft.com/office/powerpoint/2010/main" val="17810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159D11-0318-4C09-BB2A-BBA143FF6513}"/>
              </a:ext>
            </a:extLst>
          </p:cNvPr>
          <p:cNvSpPr>
            <a:spLocks noGrp="1"/>
          </p:cNvSpPr>
          <p:nvPr>
            <p:ph type="title"/>
          </p:nvPr>
        </p:nvSpPr>
        <p:spPr/>
        <p:txBody>
          <a:bodyPr/>
          <a:lstStyle/>
          <a:p>
            <a:r>
              <a:rPr lang="fr-FR" dirty="0"/>
              <a:t>Comment faire ?</a:t>
            </a:r>
          </a:p>
        </p:txBody>
      </p:sp>
      <p:sp>
        <p:nvSpPr>
          <p:cNvPr id="3" name="Espace réservé du contenu 2">
            <a:extLst>
              <a:ext uri="{FF2B5EF4-FFF2-40B4-BE49-F238E27FC236}">
                <a16:creationId xmlns:a16="http://schemas.microsoft.com/office/drawing/2014/main" id="{F07B2004-2CD3-4194-90E9-21E3750A5582}"/>
              </a:ext>
            </a:extLst>
          </p:cNvPr>
          <p:cNvSpPr>
            <a:spLocks noGrp="1"/>
          </p:cNvSpPr>
          <p:nvPr>
            <p:ph idx="1"/>
          </p:nvPr>
        </p:nvSpPr>
        <p:spPr/>
        <p:txBody>
          <a:bodyPr>
            <a:normAutofit/>
          </a:bodyPr>
          <a:lstStyle/>
          <a:p>
            <a:r>
              <a:rPr lang="fr-FR" dirty="0"/>
              <a:t>Les exercices sont à faire avec les outils dont tu as besoin. </a:t>
            </a:r>
          </a:p>
          <a:p>
            <a:r>
              <a:rPr lang="fr-FR" dirty="0"/>
              <a:t>Relis bien ton travail, vérifie tes réponses avant de corriger avec la diapo suivante. </a:t>
            </a:r>
          </a:p>
          <a:p>
            <a:r>
              <a:rPr lang="fr-FR" dirty="0"/>
              <a:t>Tu te corriges au fur et à mesure et tu suis les instructions selon ton score. </a:t>
            </a:r>
          </a:p>
          <a:p>
            <a:endParaRPr lang="fr-FR" dirty="0"/>
          </a:p>
          <a:p>
            <a:r>
              <a:rPr lang="fr-FR" dirty="0"/>
              <a:t>Prêt ? C’est parti ! </a:t>
            </a:r>
          </a:p>
          <a:p>
            <a:endParaRPr lang="fr-FR" dirty="0"/>
          </a:p>
        </p:txBody>
      </p:sp>
    </p:spTree>
    <p:extLst>
      <p:ext uri="{BB962C8B-B14F-4D97-AF65-F5344CB8AC3E}">
        <p14:creationId xmlns:p14="http://schemas.microsoft.com/office/powerpoint/2010/main" val="57355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FCAE8-8F17-47F8-9843-FFFD4D7468EB}"/>
              </a:ext>
            </a:extLst>
          </p:cNvPr>
          <p:cNvSpPr>
            <a:spLocks noGrp="1"/>
          </p:cNvSpPr>
          <p:nvPr>
            <p:ph type="title"/>
          </p:nvPr>
        </p:nvSpPr>
        <p:spPr/>
        <p:txBody>
          <a:bodyPr/>
          <a:lstStyle/>
          <a:p>
            <a:r>
              <a:rPr lang="fr-FR" dirty="0"/>
              <a:t>Exercice 1</a:t>
            </a:r>
          </a:p>
        </p:txBody>
      </p:sp>
      <p:sp>
        <p:nvSpPr>
          <p:cNvPr id="3" name="Espace réservé du contenu 2">
            <a:extLst>
              <a:ext uri="{FF2B5EF4-FFF2-40B4-BE49-F238E27FC236}">
                <a16:creationId xmlns:a16="http://schemas.microsoft.com/office/drawing/2014/main" id="{A907C13B-3E42-4424-BE0C-87792CEBA64F}"/>
              </a:ext>
            </a:extLst>
          </p:cNvPr>
          <p:cNvSpPr>
            <a:spLocks noGrp="1"/>
          </p:cNvSpPr>
          <p:nvPr>
            <p:ph idx="1"/>
          </p:nvPr>
        </p:nvSpPr>
        <p:spPr/>
        <p:txBody>
          <a:bodyPr/>
          <a:lstStyle/>
          <a:p>
            <a:r>
              <a:rPr lang="fr-FR" dirty="0"/>
              <a:t>Tu vas devoir travailler sur les antonymes et synonymes. </a:t>
            </a:r>
          </a:p>
          <a:p>
            <a:endParaRPr lang="fr-FR" dirty="0"/>
          </a:p>
          <a:p>
            <a:r>
              <a:rPr lang="fr-FR" b="1" dirty="0"/>
              <a:t>Rappel</a:t>
            </a:r>
            <a:r>
              <a:rPr lang="fr-FR" dirty="0"/>
              <a:t> : </a:t>
            </a:r>
          </a:p>
          <a:p>
            <a:pPr lvl="1"/>
            <a:r>
              <a:rPr lang="fr-FR" dirty="0"/>
              <a:t>Antonymes = contraires</a:t>
            </a:r>
          </a:p>
          <a:p>
            <a:pPr lvl="1"/>
            <a:r>
              <a:rPr lang="fr-FR" dirty="0"/>
              <a:t>Synonymes = mots de même sens</a:t>
            </a:r>
          </a:p>
          <a:p>
            <a:pPr lvl="1"/>
            <a:r>
              <a:rPr lang="fr-FR" dirty="0"/>
              <a:t>Tu dois toujours être dans la même classe grammaticale que le mot d’origine (l’antonyme d’un verbe est un verbe, le synonyme d’un adverbe est un adverbe…)</a:t>
            </a:r>
          </a:p>
        </p:txBody>
      </p:sp>
    </p:spTree>
    <p:extLst>
      <p:ext uri="{BB962C8B-B14F-4D97-AF65-F5344CB8AC3E}">
        <p14:creationId xmlns:p14="http://schemas.microsoft.com/office/powerpoint/2010/main" val="3108507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fontScale="90000"/>
          </a:bodyPr>
          <a:lstStyle/>
          <a:p>
            <a:r>
              <a:rPr lang="fr-FR" dirty="0"/>
              <a:t>Exercice 1 : Retrouve le synonyme et antonyme</a:t>
            </a:r>
          </a:p>
        </p:txBody>
      </p:sp>
      <p:sp>
        <p:nvSpPr>
          <p:cNvPr id="4" name="Espace réservé du contenu 3">
            <a:extLst>
              <a:ext uri="{FF2B5EF4-FFF2-40B4-BE49-F238E27FC236}">
                <a16:creationId xmlns:a16="http://schemas.microsoft.com/office/drawing/2014/main" id="{F3215F61-76E7-4133-A0BD-3C4BA00A1EA9}"/>
              </a:ext>
            </a:extLst>
          </p:cNvPr>
          <p:cNvSpPr>
            <a:spLocks noGrp="1"/>
          </p:cNvSpPr>
          <p:nvPr>
            <p:ph sz="half" idx="1"/>
          </p:nvPr>
        </p:nvSpPr>
        <p:spPr/>
        <p:txBody>
          <a:bodyPr/>
          <a:lstStyle/>
          <a:p>
            <a:pPr marL="0" indent="0" algn="ctr">
              <a:buNone/>
            </a:pPr>
            <a:r>
              <a:rPr lang="fr-FR" b="1" dirty="0"/>
              <a:t>SYNONYMES</a:t>
            </a:r>
          </a:p>
          <a:p>
            <a:r>
              <a:rPr lang="fr-FR" dirty="0"/>
              <a:t>Ville  :</a:t>
            </a:r>
          </a:p>
          <a:p>
            <a:r>
              <a:rPr lang="fr-FR" dirty="0"/>
              <a:t>Bâtir :</a:t>
            </a:r>
          </a:p>
          <a:p>
            <a:r>
              <a:rPr lang="fr-FR" dirty="0"/>
              <a:t>Monument :</a:t>
            </a:r>
          </a:p>
          <a:p>
            <a:r>
              <a:rPr lang="fr-FR" dirty="0"/>
              <a:t>Début :</a:t>
            </a:r>
          </a:p>
          <a:p>
            <a:endParaRPr lang="fr-FR" dirty="0"/>
          </a:p>
        </p:txBody>
      </p:sp>
      <p:sp>
        <p:nvSpPr>
          <p:cNvPr id="5" name="Espace réservé du contenu 4">
            <a:extLst>
              <a:ext uri="{FF2B5EF4-FFF2-40B4-BE49-F238E27FC236}">
                <a16:creationId xmlns:a16="http://schemas.microsoft.com/office/drawing/2014/main" id="{9BFB9CA4-D6C8-4F4F-9A3E-08A113B28FED}"/>
              </a:ext>
            </a:extLst>
          </p:cNvPr>
          <p:cNvSpPr>
            <a:spLocks noGrp="1"/>
          </p:cNvSpPr>
          <p:nvPr>
            <p:ph sz="half" idx="2"/>
          </p:nvPr>
        </p:nvSpPr>
        <p:spPr/>
        <p:txBody>
          <a:bodyPr/>
          <a:lstStyle/>
          <a:p>
            <a:pPr marL="0" indent="0" algn="ctr">
              <a:buNone/>
            </a:pPr>
            <a:r>
              <a:rPr lang="fr-FR" b="1" dirty="0"/>
              <a:t>ANTONYMES</a:t>
            </a:r>
          </a:p>
          <a:p>
            <a:r>
              <a:rPr lang="fr-FR" dirty="0"/>
              <a:t>Heureusement :</a:t>
            </a:r>
          </a:p>
          <a:p>
            <a:r>
              <a:rPr lang="fr-FR" dirty="0"/>
              <a:t>Lumière :</a:t>
            </a:r>
          </a:p>
          <a:p>
            <a:r>
              <a:rPr lang="fr-FR" dirty="0"/>
              <a:t>Apporter :</a:t>
            </a:r>
          </a:p>
          <a:p>
            <a:r>
              <a:rPr lang="fr-FR" dirty="0"/>
              <a:t>Moderne :</a:t>
            </a:r>
          </a:p>
        </p:txBody>
      </p:sp>
    </p:spTree>
    <p:extLst>
      <p:ext uri="{BB962C8B-B14F-4D97-AF65-F5344CB8AC3E}">
        <p14:creationId xmlns:p14="http://schemas.microsoft.com/office/powerpoint/2010/main" val="2930673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a:bodyPr>
          <a:lstStyle/>
          <a:p>
            <a:r>
              <a:rPr lang="fr-FR" dirty="0"/>
              <a:t>Exercice 1 : </a:t>
            </a:r>
            <a:r>
              <a:rPr lang="fr-FR" dirty="0">
                <a:solidFill>
                  <a:srgbClr val="FF0000"/>
                </a:solidFill>
              </a:rPr>
              <a:t>CORRECTION</a:t>
            </a:r>
            <a:endParaRPr lang="fr-FR" dirty="0"/>
          </a:p>
        </p:txBody>
      </p:sp>
      <p:sp>
        <p:nvSpPr>
          <p:cNvPr id="4" name="Espace réservé du contenu 3">
            <a:extLst>
              <a:ext uri="{FF2B5EF4-FFF2-40B4-BE49-F238E27FC236}">
                <a16:creationId xmlns:a16="http://schemas.microsoft.com/office/drawing/2014/main" id="{F3215F61-76E7-4133-A0BD-3C4BA00A1EA9}"/>
              </a:ext>
            </a:extLst>
          </p:cNvPr>
          <p:cNvSpPr>
            <a:spLocks noGrp="1"/>
          </p:cNvSpPr>
          <p:nvPr>
            <p:ph sz="half" idx="1"/>
          </p:nvPr>
        </p:nvSpPr>
        <p:spPr/>
        <p:txBody>
          <a:bodyPr/>
          <a:lstStyle/>
          <a:p>
            <a:pPr marL="0" indent="0" algn="ctr">
              <a:buNone/>
            </a:pPr>
            <a:r>
              <a:rPr lang="fr-FR" b="1" dirty="0"/>
              <a:t>SYNONYMES</a:t>
            </a:r>
          </a:p>
          <a:p>
            <a:r>
              <a:rPr lang="fr-FR" dirty="0"/>
              <a:t>Ville  : cité, village , commune</a:t>
            </a:r>
          </a:p>
          <a:p>
            <a:r>
              <a:rPr lang="fr-FR" dirty="0"/>
              <a:t>Bâtir : construire</a:t>
            </a:r>
          </a:p>
          <a:p>
            <a:r>
              <a:rPr lang="fr-FR" dirty="0"/>
              <a:t>Monument : bâtiment</a:t>
            </a:r>
          </a:p>
          <a:p>
            <a:r>
              <a:rPr lang="fr-FR" dirty="0"/>
              <a:t>Début : commencement</a:t>
            </a:r>
          </a:p>
          <a:p>
            <a:endParaRPr lang="fr-FR" dirty="0"/>
          </a:p>
        </p:txBody>
      </p:sp>
      <p:sp>
        <p:nvSpPr>
          <p:cNvPr id="5" name="Espace réservé du contenu 4">
            <a:extLst>
              <a:ext uri="{FF2B5EF4-FFF2-40B4-BE49-F238E27FC236}">
                <a16:creationId xmlns:a16="http://schemas.microsoft.com/office/drawing/2014/main" id="{9BFB9CA4-D6C8-4F4F-9A3E-08A113B28FED}"/>
              </a:ext>
            </a:extLst>
          </p:cNvPr>
          <p:cNvSpPr>
            <a:spLocks noGrp="1"/>
          </p:cNvSpPr>
          <p:nvPr>
            <p:ph sz="half" idx="2"/>
          </p:nvPr>
        </p:nvSpPr>
        <p:spPr/>
        <p:txBody>
          <a:bodyPr/>
          <a:lstStyle/>
          <a:p>
            <a:pPr marL="0" indent="0" algn="ctr">
              <a:buNone/>
            </a:pPr>
            <a:r>
              <a:rPr lang="fr-FR" b="1" dirty="0"/>
              <a:t>ANTONYMES</a:t>
            </a:r>
          </a:p>
          <a:p>
            <a:r>
              <a:rPr lang="fr-FR" dirty="0"/>
              <a:t>Heureusement : malheureusement</a:t>
            </a:r>
          </a:p>
          <a:p>
            <a:r>
              <a:rPr lang="fr-FR" dirty="0"/>
              <a:t>Lumière : obscurité, nuit, sombre</a:t>
            </a:r>
          </a:p>
          <a:p>
            <a:r>
              <a:rPr lang="fr-FR" dirty="0"/>
              <a:t>Apporter : remporter</a:t>
            </a:r>
          </a:p>
          <a:p>
            <a:r>
              <a:rPr lang="fr-FR" dirty="0"/>
              <a:t>Moderne : ancien, antique, vieux</a:t>
            </a:r>
          </a:p>
        </p:txBody>
      </p:sp>
    </p:spTree>
    <p:extLst>
      <p:ext uri="{BB962C8B-B14F-4D97-AF65-F5344CB8AC3E}">
        <p14:creationId xmlns:p14="http://schemas.microsoft.com/office/powerpoint/2010/main" val="2714647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5 ou 6 mots corrects : </a:t>
            </a:r>
          </a:p>
          <a:p>
            <a:pPr marL="0" indent="0">
              <a:buNone/>
            </a:pPr>
            <a:r>
              <a:rPr lang="fr-FR" dirty="0">
                <a:sym typeface="Wingdings" panose="05000000000000000000" pitchFamily="2" charset="2"/>
              </a:rPr>
              <a:t> </a:t>
            </a:r>
            <a:r>
              <a:rPr lang="fr-FR" dirty="0"/>
              <a:t>Tu peux lire le texte 8 (diapositive 11)</a:t>
            </a:r>
          </a:p>
          <a:p>
            <a:endParaRPr lang="fr-FR" dirty="0"/>
          </a:p>
          <a:p>
            <a:r>
              <a:rPr lang="fr-FR" dirty="0"/>
              <a:t>Tu as entre 0 et 4 phrases correctes : </a:t>
            </a:r>
          </a:p>
          <a:p>
            <a:pPr marL="0" indent="0">
              <a:buNone/>
            </a:pPr>
            <a:r>
              <a:rPr lang="fr-FR" dirty="0">
                <a:sym typeface="Wingdings" panose="05000000000000000000" pitchFamily="2" charset="2"/>
              </a:rPr>
              <a:t> Tu dois réussir la deuxième chance (même consigne)</a:t>
            </a:r>
          </a:p>
          <a:p>
            <a:endParaRPr lang="fr-FR" dirty="0"/>
          </a:p>
          <a:p>
            <a:endParaRPr lang="fr-FR" dirty="0"/>
          </a:p>
        </p:txBody>
      </p:sp>
    </p:spTree>
    <p:extLst>
      <p:ext uri="{BB962C8B-B14F-4D97-AF65-F5344CB8AC3E}">
        <p14:creationId xmlns:p14="http://schemas.microsoft.com/office/powerpoint/2010/main" val="2764332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1 : deuxième chance !</a:t>
            </a:r>
          </a:p>
        </p:txBody>
      </p:sp>
      <p:sp>
        <p:nvSpPr>
          <p:cNvPr id="4" name="Espace réservé du contenu 3">
            <a:extLst>
              <a:ext uri="{FF2B5EF4-FFF2-40B4-BE49-F238E27FC236}">
                <a16:creationId xmlns:a16="http://schemas.microsoft.com/office/drawing/2014/main" id="{0B5069F7-D9A7-4148-9B61-D4FF3A41D05D}"/>
              </a:ext>
            </a:extLst>
          </p:cNvPr>
          <p:cNvSpPr>
            <a:spLocks noGrp="1"/>
          </p:cNvSpPr>
          <p:nvPr>
            <p:ph sz="half" idx="1"/>
          </p:nvPr>
        </p:nvSpPr>
        <p:spPr/>
        <p:txBody>
          <a:bodyPr/>
          <a:lstStyle/>
          <a:p>
            <a:r>
              <a:rPr lang="fr-FR" dirty="0"/>
              <a:t>SYNONYMES</a:t>
            </a:r>
            <a:br>
              <a:rPr lang="fr-FR" dirty="0"/>
            </a:br>
            <a:endParaRPr lang="fr-FR" dirty="0"/>
          </a:p>
          <a:p>
            <a:r>
              <a:rPr lang="fr-FR" dirty="0"/>
              <a:t>Vitesse : </a:t>
            </a:r>
          </a:p>
          <a:p>
            <a:r>
              <a:rPr lang="fr-FR" dirty="0"/>
              <a:t>Océan : </a:t>
            </a:r>
          </a:p>
          <a:p>
            <a:r>
              <a:rPr lang="fr-FR" dirty="0"/>
              <a:t>Décider : </a:t>
            </a:r>
          </a:p>
        </p:txBody>
      </p:sp>
      <p:sp>
        <p:nvSpPr>
          <p:cNvPr id="5" name="Espace réservé du contenu 4">
            <a:extLst>
              <a:ext uri="{FF2B5EF4-FFF2-40B4-BE49-F238E27FC236}">
                <a16:creationId xmlns:a16="http://schemas.microsoft.com/office/drawing/2014/main" id="{A2EDB891-C111-4665-A35E-E52EEB23CA25}"/>
              </a:ext>
            </a:extLst>
          </p:cNvPr>
          <p:cNvSpPr>
            <a:spLocks noGrp="1"/>
          </p:cNvSpPr>
          <p:nvPr>
            <p:ph sz="half" idx="2"/>
          </p:nvPr>
        </p:nvSpPr>
        <p:spPr/>
        <p:txBody>
          <a:bodyPr/>
          <a:lstStyle/>
          <a:p>
            <a:r>
              <a:rPr lang="fr-FR" dirty="0"/>
              <a:t>ANTONYMES</a:t>
            </a:r>
          </a:p>
          <a:p>
            <a:endParaRPr lang="fr-FR" dirty="0"/>
          </a:p>
          <a:p>
            <a:r>
              <a:rPr lang="fr-FR" dirty="0"/>
              <a:t>Début : </a:t>
            </a:r>
          </a:p>
          <a:p>
            <a:r>
              <a:rPr lang="fr-FR" dirty="0"/>
              <a:t>Construire : </a:t>
            </a:r>
          </a:p>
          <a:p>
            <a:r>
              <a:rPr lang="fr-FR" dirty="0"/>
              <a:t>Haut : </a:t>
            </a:r>
          </a:p>
        </p:txBody>
      </p:sp>
    </p:spTree>
    <p:extLst>
      <p:ext uri="{BB962C8B-B14F-4D97-AF65-F5344CB8AC3E}">
        <p14:creationId xmlns:p14="http://schemas.microsoft.com/office/powerpoint/2010/main" val="4066083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1 : CORRECTION</a:t>
            </a:r>
          </a:p>
        </p:txBody>
      </p:sp>
      <p:sp>
        <p:nvSpPr>
          <p:cNvPr id="4" name="Espace réservé du contenu 3">
            <a:extLst>
              <a:ext uri="{FF2B5EF4-FFF2-40B4-BE49-F238E27FC236}">
                <a16:creationId xmlns:a16="http://schemas.microsoft.com/office/drawing/2014/main" id="{0B5069F7-D9A7-4148-9B61-D4FF3A41D05D}"/>
              </a:ext>
            </a:extLst>
          </p:cNvPr>
          <p:cNvSpPr>
            <a:spLocks noGrp="1"/>
          </p:cNvSpPr>
          <p:nvPr>
            <p:ph sz="half" idx="1"/>
          </p:nvPr>
        </p:nvSpPr>
        <p:spPr/>
        <p:txBody>
          <a:bodyPr>
            <a:normAutofit fontScale="92500" lnSpcReduction="10000"/>
          </a:bodyPr>
          <a:lstStyle/>
          <a:p>
            <a:pPr marL="0" indent="0" algn="ctr">
              <a:buNone/>
            </a:pPr>
            <a:r>
              <a:rPr lang="fr-FR" b="1" dirty="0"/>
              <a:t>SYNONYMES</a:t>
            </a:r>
            <a:br>
              <a:rPr lang="fr-FR" dirty="0"/>
            </a:br>
            <a:endParaRPr lang="fr-FR" dirty="0"/>
          </a:p>
          <a:p>
            <a:r>
              <a:rPr lang="fr-FR" dirty="0"/>
              <a:t>Vitesse : rapidité</a:t>
            </a:r>
          </a:p>
          <a:p>
            <a:r>
              <a:rPr lang="fr-FR" dirty="0"/>
              <a:t>Océan : mer</a:t>
            </a:r>
          </a:p>
          <a:p>
            <a:r>
              <a:rPr lang="fr-FR" dirty="0"/>
              <a:t>Décider : vouloir</a:t>
            </a:r>
          </a:p>
          <a:p>
            <a:endParaRPr lang="fr-FR" dirty="0"/>
          </a:p>
          <a:p>
            <a:r>
              <a:rPr lang="fr-FR" dirty="0"/>
              <a:t>Il te faut 4 bonnes réponses pour valider.</a:t>
            </a:r>
          </a:p>
        </p:txBody>
      </p:sp>
      <p:sp>
        <p:nvSpPr>
          <p:cNvPr id="5" name="Espace réservé du contenu 4">
            <a:extLst>
              <a:ext uri="{FF2B5EF4-FFF2-40B4-BE49-F238E27FC236}">
                <a16:creationId xmlns:a16="http://schemas.microsoft.com/office/drawing/2014/main" id="{A2EDB891-C111-4665-A35E-E52EEB23CA25}"/>
              </a:ext>
            </a:extLst>
          </p:cNvPr>
          <p:cNvSpPr>
            <a:spLocks noGrp="1"/>
          </p:cNvSpPr>
          <p:nvPr>
            <p:ph sz="half" idx="2"/>
          </p:nvPr>
        </p:nvSpPr>
        <p:spPr/>
        <p:txBody>
          <a:bodyPr>
            <a:normAutofit fontScale="92500" lnSpcReduction="10000"/>
          </a:bodyPr>
          <a:lstStyle/>
          <a:p>
            <a:pPr marL="0" indent="0" algn="ctr">
              <a:buNone/>
            </a:pPr>
            <a:r>
              <a:rPr lang="fr-FR" b="1" dirty="0"/>
              <a:t>ANTONYMES</a:t>
            </a:r>
          </a:p>
          <a:p>
            <a:endParaRPr lang="fr-FR" dirty="0"/>
          </a:p>
          <a:p>
            <a:r>
              <a:rPr lang="fr-FR" dirty="0"/>
              <a:t>Début : fin</a:t>
            </a:r>
          </a:p>
          <a:p>
            <a:r>
              <a:rPr lang="fr-FR" dirty="0"/>
              <a:t>Construire : détruire</a:t>
            </a:r>
          </a:p>
          <a:p>
            <a:r>
              <a:rPr lang="fr-FR" dirty="0"/>
              <a:t>Haut : bas</a:t>
            </a:r>
          </a:p>
          <a:p>
            <a:endParaRPr lang="fr-FR" dirty="0"/>
          </a:p>
          <a:p>
            <a:endParaRPr lang="fr-FR" dirty="0"/>
          </a:p>
        </p:txBody>
      </p:sp>
    </p:spTree>
    <p:extLst>
      <p:ext uri="{BB962C8B-B14F-4D97-AF65-F5344CB8AC3E}">
        <p14:creationId xmlns:p14="http://schemas.microsoft.com/office/powerpoint/2010/main" val="63570719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que">
  <a:themeElements>
    <a:clrScheme name="Organique">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que">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que">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817</TotalTime>
  <Words>1363</Words>
  <Application>Microsoft Office PowerPoint</Application>
  <PresentationFormat>Grand écran</PresentationFormat>
  <Paragraphs>192</Paragraphs>
  <Slides>29</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29</vt:i4>
      </vt:variant>
    </vt:vector>
  </HeadingPairs>
  <TitlesOfParts>
    <vt:vector size="33" baseType="lpstr">
      <vt:lpstr>Arial</vt:lpstr>
      <vt:lpstr>Calibri</vt:lpstr>
      <vt:lpstr>Garamond</vt:lpstr>
      <vt:lpstr>Organique</vt:lpstr>
      <vt:lpstr>Gagne ton chapitre !</vt:lpstr>
      <vt:lpstr>Partie 4</vt:lpstr>
      <vt:lpstr>Comment faire ?</vt:lpstr>
      <vt:lpstr>Exercice 1</vt:lpstr>
      <vt:lpstr>Exercice 1 : Retrouve le synonyme et antonyme</vt:lpstr>
      <vt:lpstr>Exercice 1 : CORRECTION</vt:lpstr>
      <vt:lpstr>Résultats  </vt:lpstr>
      <vt:lpstr>Ex 1 : deuxième chance !</vt:lpstr>
      <vt:lpstr>Ex 1 : CORRECTION</vt:lpstr>
      <vt:lpstr>Bilan Ex 1</vt:lpstr>
      <vt:lpstr>Chapitre 8 Le phare d’Alexandrie</vt:lpstr>
      <vt:lpstr>Exercice 2</vt:lpstr>
      <vt:lpstr>Ex 2 : Je sais utiliser un dictionnaire</vt:lpstr>
      <vt:lpstr>Ex 2 : CORRECTION</vt:lpstr>
      <vt:lpstr>Résultats  </vt:lpstr>
      <vt:lpstr>Ex 2 : deuxième chance !</vt:lpstr>
      <vt:lpstr>Ex 2 : CORRECTION</vt:lpstr>
      <vt:lpstr>Bilan Ex 2</vt:lpstr>
      <vt:lpstr>Les sept merveilles du monde moderne</vt:lpstr>
      <vt:lpstr>Ex 3 : rappel des fonctions</vt:lpstr>
      <vt:lpstr>Ex 3 : Retrouve les fonctions S  V CO CC</vt:lpstr>
      <vt:lpstr>Ex 3 : CORRECTION</vt:lpstr>
      <vt:lpstr>Résultats</vt:lpstr>
      <vt:lpstr>Ex 3 : deuxième chance !</vt:lpstr>
      <vt:lpstr>Ex 3 : CORRECTION</vt:lpstr>
      <vt:lpstr>Bilan Ex 3</vt:lpstr>
      <vt:lpstr>Les sept merveilles du monde naturel</vt:lpstr>
      <vt:lpstr>Pour aller plus loin…</vt:lpstr>
      <vt:lpstr>BRAVO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Gagne ton chapitre !</dc:title>
  <dc:creator>Emilie Pinel</dc:creator>
  <cp:lastModifiedBy>Emilie Pinel</cp:lastModifiedBy>
  <cp:revision>51</cp:revision>
  <dcterms:created xsi:type="dcterms:W3CDTF">2020-04-05T10:23:13Z</dcterms:created>
  <dcterms:modified xsi:type="dcterms:W3CDTF">2021-04-01T19:46:24Z</dcterms:modified>
</cp:coreProperties>
</file>