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79" r:id="rId2"/>
  </p:sldMasterIdLst>
  <p:sldIdLst>
    <p:sldId id="266" r:id="rId3"/>
    <p:sldId id="257" r:id="rId4"/>
    <p:sldId id="280" r:id="rId5"/>
    <p:sldId id="281" r:id="rId6"/>
    <p:sldId id="282" r:id="rId7"/>
    <p:sldId id="259" r:id="rId8"/>
    <p:sldId id="283" r:id="rId9"/>
    <p:sldId id="284" r:id="rId10"/>
    <p:sldId id="277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16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313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20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6793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8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15815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8627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3314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24891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682881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6583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309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421788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4550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4936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80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81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1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14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4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50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21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58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33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F69D1C-65FE-12A7-10A5-974D2827404C}"/>
              </a:ext>
            </a:extLst>
          </p:cNvPr>
          <p:cNvSpPr/>
          <p:nvPr/>
        </p:nvSpPr>
        <p:spPr>
          <a:xfrm>
            <a:off x="0" y="-19050"/>
            <a:ext cx="12192000" cy="6896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9" name="Sous-titre 448"/>
          <p:cNvSpPr>
            <a:spLocks noGrp="1"/>
          </p:cNvSpPr>
          <p:nvPr>
            <p:ph type="subTitle" idx="1"/>
          </p:nvPr>
        </p:nvSpPr>
        <p:spPr>
          <a:xfrm>
            <a:off x="9689056" y="2511023"/>
            <a:ext cx="1941984" cy="72008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tx1"/>
                </a:solidFill>
                <a:latin typeface="Arial Black" panose="020B0A04020102020204" pitchFamily="34" charset="0"/>
              </a:rPr>
              <a:t>Jour 2</a:t>
            </a:r>
            <a:endParaRPr lang="fr-FR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3E7670-923B-4901-A053-8510B254E2DC}"/>
              </a:ext>
            </a:extLst>
          </p:cNvPr>
          <p:cNvSpPr/>
          <p:nvPr/>
        </p:nvSpPr>
        <p:spPr>
          <a:xfrm>
            <a:off x="10624044" y="3231103"/>
            <a:ext cx="72008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E34ABAC-0E55-4C36-DC52-B6987084FD93}"/>
              </a:ext>
            </a:extLst>
          </p:cNvPr>
          <p:cNvSpPr/>
          <p:nvPr/>
        </p:nvSpPr>
        <p:spPr>
          <a:xfrm>
            <a:off x="6527800" y="4526280"/>
            <a:ext cx="7030720" cy="331216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C5A3369E-B2EB-B111-4D64-37C98D778908}"/>
              </a:ext>
            </a:extLst>
          </p:cNvPr>
          <p:cNvSpPr/>
          <p:nvPr/>
        </p:nvSpPr>
        <p:spPr>
          <a:xfrm>
            <a:off x="-50800" y="5565842"/>
            <a:ext cx="13157200" cy="1564640"/>
          </a:xfrm>
          <a:custGeom>
            <a:avLst/>
            <a:gdLst>
              <a:gd name="connsiteX0" fmla="*/ 0 w 12237720"/>
              <a:gd name="connsiteY0" fmla="*/ 1332751 h 1581671"/>
              <a:gd name="connsiteX1" fmla="*/ 5760720 w 12237720"/>
              <a:gd name="connsiteY1" fmla="*/ 1791 h 1581671"/>
              <a:gd name="connsiteX2" fmla="*/ 12237720 w 12237720"/>
              <a:gd name="connsiteY2" fmla="*/ 1581671 h 1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37720" h="1581671">
                <a:moveTo>
                  <a:pt x="0" y="1332751"/>
                </a:moveTo>
                <a:cubicBezTo>
                  <a:pt x="1860550" y="646527"/>
                  <a:pt x="3721100" y="-39696"/>
                  <a:pt x="5760720" y="1791"/>
                </a:cubicBezTo>
                <a:cubicBezTo>
                  <a:pt x="7800340" y="43278"/>
                  <a:pt x="10019030" y="812474"/>
                  <a:pt x="12237720" y="158167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Nuage 10">
            <a:extLst>
              <a:ext uri="{FF2B5EF4-FFF2-40B4-BE49-F238E27FC236}">
                <a16:creationId xmlns:a16="http://schemas.microsoft.com/office/drawing/2014/main" id="{5F64FD8D-AB10-61AC-6D21-2EDA1FF5E72E}"/>
              </a:ext>
            </a:extLst>
          </p:cNvPr>
          <p:cNvSpPr/>
          <p:nvPr/>
        </p:nvSpPr>
        <p:spPr>
          <a:xfrm>
            <a:off x="1149997" y="220844"/>
            <a:ext cx="3027680" cy="131572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Nuage 13">
            <a:extLst>
              <a:ext uri="{FF2B5EF4-FFF2-40B4-BE49-F238E27FC236}">
                <a16:creationId xmlns:a16="http://schemas.microsoft.com/office/drawing/2014/main" id="{3AA2245E-F89F-6CD9-B43D-3FDF158EF062}"/>
              </a:ext>
            </a:extLst>
          </p:cNvPr>
          <p:cNvSpPr/>
          <p:nvPr/>
        </p:nvSpPr>
        <p:spPr>
          <a:xfrm>
            <a:off x="5074476" y="86359"/>
            <a:ext cx="3409124" cy="201167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8" name="Titre 447"/>
          <p:cNvSpPr>
            <a:spLocks noGrp="1"/>
          </p:cNvSpPr>
          <p:nvPr>
            <p:ph type="ctrTitle"/>
          </p:nvPr>
        </p:nvSpPr>
        <p:spPr>
          <a:xfrm>
            <a:off x="6096000" y="393934"/>
            <a:ext cx="5801804" cy="1704105"/>
          </a:xfr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fr-FR" sz="6000" b="1" dirty="0"/>
              <a:t>Les vacances de Mathilde et Bastien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8B5326-5DD7-A291-92E3-C0C1C0264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120" y="2181577"/>
            <a:ext cx="565785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AD73B6-52C7-45EA-B2AC-A4E851538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8038"/>
            <a:ext cx="9875520" cy="1356360"/>
          </a:xfrm>
        </p:spPr>
        <p:txBody>
          <a:bodyPr>
            <a:noAutofit/>
          </a:bodyPr>
          <a:lstStyle/>
          <a:p>
            <a:pPr algn="ctr"/>
            <a:r>
              <a:rPr lang="fr-FR" dirty="0">
                <a:solidFill>
                  <a:srgbClr val="92D050"/>
                </a:solidFill>
              </a:rPr>
              <a:t>Sur la route</a:t>
            </a:r>
            <a:endParaRPr lang="fr-FR" sz="1200" dirty="0">
              <a:solidFill>
                <a:srgbClr val="92D05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0BB531E-AA14-97B8-69BD-8A3DC981A99F}"/>
              </a:ext>
            </a:extLst>
          </p:cNvPr>
          <p:cNvSpPr txBox="1"/>
          <p:nvPr/>
        </p:nvSpPr>
        <p:spPr>
          <a:xfrm>
            <a:off x="502920" y="4156460"/>
            <a:ext cx="36991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8: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Recopie le mail sur un ordinateur. 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3DB17D5-179B-1C8A-6373-DBBE2452C803}"/>
              </a:ext>
            </a:extLst>
          </p:cNvPr>
          <p:cNvSpPr txBox="1">
            <a:spLocks/>
          </p:cNvSpPr>
          <p:nvPr/>
        </p:nvSpPr>
        <p:spPr>
          <a:xfrm>
            <a:off x="1303351" y="1684114"/>
            <a:ext cx="9872871" cy="42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fr-FR" sz="2400" dirty="0">
                <a:solidFill>
                  <a:schemeClr val="tx1"/>
                </a:solidFill>
              </a:rPr>
              <a:t>Mathilde s’ennuie un peu aussi dans la voiture. </a:t>
            </a:r>
          </a:p>
          <a:p>
            <a:pPr marL="45720" indent="0">
              <a:buNone/>
            </a:pPr>
            <a:r>
              <a:rPr lang="fr-FR" sz="2400" dirty="0">
                <a:solidFill>
                  <a:schemeClr val="tx1"/>
                </a:solidFill>
              </a:rPr>
              <a:t>Sur son carnet, elle prépare un mail qu’elle recopiera plus tard.</a:t>
            </a:r>
            <a:endParaRPr lang="fr-FR" sz="2400" b="1" dirty="0">
              <a:solidFill>
                <a:prstClr val="black"/>
              </a:solidFill>
              <a:highlight>
                <a:srgbClr val="C0C0C0"/>
              </a:highlight>
              <a:ea typeface="+mj-ea"/>
              <a:cs typeface="+mj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BAF20DA-F4CA-98C8-6DBF-6069848569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3"/>
          <a:stretch/>
        </p:blipFill>
        <p:spPr>
          <a:xfrm rot="21201471">
            <a:off x="4429262" y="2258170"/>
            <a:ext cx="8170348" cy="5914091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228948-2AE6-4DF2-87B6-11F0438F4238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1204453">
            <a:off x="5401260" y="2991678"/>
            <a:ext cx="6252545" cy="429900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POUR  : mamie@mail.com 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Ma chère mamie,</a:t>
            </a:r>
          </a:p>
          <a:p>
            <a:pPr marL="45720" indent="0">
              <a:lnSpc>
                <a:spcPct val="100000"/>
              </a:lnSpc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C’est les vacances ! Nous sommes partis très tôt ce matin. Je suis trop contente et j’ai hâte  d’arriver.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				Bisous, 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				Mathilde</a:t>
            </a:r>
          </a:p>
        </p:txBody>
      </p:sp>
    </p:spTree>
    <p:extLst>
      <p:ext uri="{BB962C8B-B14F-4D97-AF65-F5344CB8AC3E}">
        <p14:creationId xmlns:p14="http://schemas.microsoft.com/office/powerpoint/2010/main" val="246143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EBEDC32-CE13-3933-1DD9-05E8505363EB}"/>
              </a:ext>
            </a:extLst>
          </p:cNvPr>
          <p:cNvSpPr txBox="1"/>
          <p:nvPr/>
        </p:nvSpPr>
        <p:spPr>
          <a:xfrm>
            <a:off x="413618" y="1529882"/>
            <a:ext cx="112936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r-FR" sz="3600" dirty="0"/>
              <a:t>C’est le moment de prendre la route !</a:t>
            </a:r>
          </a:p>
          <a:p>
            <a:pPr rtl="0"/>
            <a:r>
              <a:rPr lang="fr-FR" sz="3600" dirty="0"/>
              <a:t>Il ne reste plus qu’à charger la voiture avec toutes les valises, les objets et jeux qui trainent. Un sacré casse-tête !</a:t>
            </a:r>
          </a:p>
          <a:p>
            <a:pPr rtl="0"/>
            <a:r>
              <a:rPr lang="fr-FR" sz="3600" dirty="0"/>
              <a:t>Ensuite, il faudra trouver des occupations sur la route en attendant d’arriver et de s’installer pour les vacances…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A53590A-0B7C-2E5F-E5D6-556C5F73CA2A}"/>
              </a:ext>
            </a:extLst>
          </p:cNvPr>
          <p:cNvSpPr txBox="1"/>
          <p:nvPr/>
        </p:nvSpPr>
        <p:spPr>
          <a:xfrm>
            <a:off x="218591" y="427191"/>
            <a:ext cx="11293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92D050"/>
                </a:solidFill>
              </a:rPr>
              <a:t>L’histoire …</a:t>
            </a:r>
            <a:endParaRPr lang="fr-FR" sz="28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3AD6366-2FC2-4CCE-0417-64DE20E8D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98" y="4392204"/>
            <a:ext cx="5376352" cy="231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44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9FDD07-9823-4013-A82A-931F1E37C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3" y="497150"/>
            <a:ext cx="9601200" cy="98542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>
                <a:solidFill>
                  <a:srgbClr val="92D050"/>
                </a:solidFill>
              </a:rPr>
              <a:t>Avant de partir, Mathilde va chercher le courrier…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A82C8F-249C-4C1C-9CFB-544E89DA5593}"/>
              </a:ext>
            </a:extLst>
          </p:cNvPr>
          <p:cNvSpPr txBox="1"/>
          <p:nvPr/>
        </p:nvSpPr>
        <p:spPr>
          <a:xfrm>
            <a:off x="644533" y="2228671"/>
            <a:ext cx="3582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Raphaël a écrit sa carte en langage familier. Recopie-la en langage courant.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538F9AB-0012-47CF-806E-58C13C4F71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227" t="26538" r="26735" b="16116"/>
          <a:stretch/>
        </p:blipFill>
        <p:spPr>
          <a:xfrm rot="240742">
            <a:off x="4226750" y="1269429"/>
            <a:ext cx="7703070" cy="5282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C0D1BA5-BF79-3C46-B996-DDCB44CDA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758" y="1812997"/>
            <a:ext cx="10222666" cy="4038600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4 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Réécris le texte en langage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courant.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65749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sz="1100" dirty="0"/>
              <a:t>                                                      </a:t>
            </a:r>
            <a:br>
              <a:rPr lang="fr-FR" sz="1100" dirty="0"/>
            </a:br>
            <a:r>
              <a:rPr lang="fr-FR" sz="1100" dirty="0"/>
              <a:t>                                          </a:t>
            </a:r>
            <a:r>
              <a:rPr lang="fr-FR" b="1" dirty="0">
                <a:solidFill>
                  <a:srgbClr val="92D050"/>
                </a:solidFill>
              </a:rPr>
              <a:t>Mettre les valises dans le coffre…</a:t>
            </a:r>
            <a:br>
              <a:rPr lang="fr-FR" sz="1100" b="1" dirty="0">
                <a:solidFill>
                  <a:srgbClr val="92D050"/>
                </a:solidFill>
              </a:rPr>
            </a:br>
            <a:endParaRPr lang="fr-FR" sz="1100" b="1" dirty="0">
              <a:solidFill>
                <a:srgbClr val="92D05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623" y="1828800"/>
            <a:ext cx="10069389" cy="4724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i="1" dirty="0">
                <a:solidFill>
                  <a:prstClr val="black"/>
                </a:solidFill>
                <a:ea typeface="+mj-ea"/>
                <a:cs typeface="+mj-cs"/>
              </a:rPr>
              <a:t>Bastien a apporté tous les bagages devant le coffre de la voiture. Il explique à son père à qui est chaque bagage. </a:t>
            </a:r>
          </a:p>
          <a:p>
            <a:pPr marL="0" indent="0">
              <a:buNone/>
            </a:pPr>
            <a:endParaRPr lang="fr-FR" i="1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  <a:ea typeface="+mj-ea"/>
                <a:cs typeface="+mj-cs"/>
              </a:rPr>
              <a:t>-Maman a une valise qui n’a qu’un sommet. </a:t>
            </a:r>
          </a:p>
          <a:p>
            <a:pPr marL="0" indent="0">
              <a:buNone/>
            </a:pP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  <a:ea typeface="+mj-ea"/>
                <a:cs typeface="+mj-cs"/>
              </a:rPr>
              <a:t>-Léa, la grande sœur, emporte son sac de sport qui a 5 sommets et 8 arêtes. </a:t>
            </a:r>
          </a:p>
          <a:p>
            <a:pPr marL="0" indent="0">
              <a:buNone/>
            </a:pP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  <a:ea typeface="+mj-ea"/>
                <a:cs typeface="+mj-cs"/>
              </a:rPr>
              <a:t>-Jeanne, la petite sœur, a pris sa valise de poupées dont 2 faces sont triangulaires et les autres rectangulaires . </a:t>
            </a:r>
          </a:p>
          <a:p>
            <a:pPr marL="0" indent="0">
              <a:buNone/>
            </a:pP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  <a:ea typeface="+mj-ea"/>
                <a:cs typeface="+mj-cs"/>
              </a:rPr>
              <a:t>-Papa a choisi un énorme sac qui a 10 faces. </a:t>
            </a:r>
          </a:p>
          <a:p>
            <a:pPr marL="0" indent="0">
              <a:buNone/>
            </a:pPr>
            <a:r>
              <a:rPr lang="fr-FR" dirty="0">
                <a:solidFill>
                  <a:srgbClr val="0070C0"/>
                </a:solidFill>
                <a:latin typeface="Comic Sans MS" panose="030F0702030302020204" pitchFamily="66" charset="0"/>
                <a:ea typeface="+mj-ea"/>
                <a:cs typeface="+mj-cs"/>
              </a:rPr>
              <a:t>-Bastien a pris sa boite de jeux qui a 6 faces dont 2 sont des losanges et sa valise  comptant qui n’a que des faces triangulaires. </a:t>
            </a:r>
          </a:p>
          <a:p>
            <a:pPr marL="0" indent="0">
              <a:buNone/>
            </a:pPr>
            <a:endParaRPr lang="fr-FR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92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16B80F5-9E7C-DDD7-BF66-E42E09C47544}"/>
              </a:ext>
            </a:extLst>
          </p:cNvPr>
          <p:cNvSpPr txBox="1"/>
          <p:nvPr/>
        </p:nvSpPr>
        <p:spPr>
          <a:xfrm>
            <a:off x="311427" y="1895249"/>
            <a:ext cx="60946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5: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Associe la bonne forme de 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valise à chacun.</a:t>
            </a:r>
            <a:endParaRPr lang="fr-FR" sz="24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A730B2D-C93D-A87B-C873-0B95983F5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0"/>
            <a:ext cx="4877794" cy="687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4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1" y="363985"/>
            <a:ext cx="9601200" cy="982462"/>
          </a:xfrm>
        </p:spPr>
        <p:txBody>
          <a:bodyPr>
            <a:normAutofit/>
          </a:bodyPr>
          <a:lstStyle/>
          <a:p>
            <a:r>
              <a:rPr lang="fr-FR" sz="1100" dirty="0"/>
              <a:t>                                                      </a:t>
            </a:r>
            <a:br>
              <a:rPr lang="fr-FR" sz="1100" dirty="0"/>
            </a:br>
            <a:r>
              <a:rPr lang="fr-FR" sz="1100" dirty="0"/>
              <a:t>                                          </a:t>
            </a:r>
            <a:r>
              <a:rPr lang="fr-FR" b="1" dirty="0">
                <a:solidFill>
                  <a:srgbClr val="92D050"/>
                </a:solidFill>
              </a:rPr>
              <a:t>Le départ de Mathilde</a:t>
            </a:r>
            <a:endParaRPr lang="fr-FR" sz="1100" b="1" dirty="0">
              <a:solidFill>
                <a:srgbClr val="92D05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828800"/>
            <a:ext cx="11224591" cy="4240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prstClr val="black"/>
                </a:solidFill>
                <a:ea typeface="+mj-ea"/>
                <a:cs typeface="+mj-cs"/>
              </a:rPr>
              <a:t>Pour reconnaître sa valise, Mathilde a colorié chaque sommet en rouge, vert, bleu et jaune.  </a:t>
            </a:r>
          </a:p>
          <a:p>
            <a:pPr marL="0" indent="0">
              <a:buNone/>
            </a:pPr>
            <a:endParaRPr lang="fr-FR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F52782-7847-4F07-B915-33360A8B21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8" r="36812" b="20886"/>
          <a:stretch/>
        </p:blipFill>
        <p:spPr>
          <a:xfrm rot="5400000">
            <a:off x="2423015" y="2207991"/>
            <a:ext cx="3351761" cy="336340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716A109-3D8A-46DF-A0B0-224C02FC65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11868" r="44155" b="23462"/>
          <a:stretch/>
        </p:blipFill>
        <p:spPr>
          <a:xfrm rot="5400000">
            <a:off x="6097686" y="2325043"/>
            <a:ext cx="3324521" cy="310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8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6DA4368-AE60-82E2-3C8A-D868966622FE}"/>
              </a:ext>
            </a:extLst>
          </p:cNvPr>
          <p:cNvSpPr txBox="1"/>
          <p:nvPr/>
        </p:nvSpPr>
        <p:spPr>
          <a:xfrm>
            <a:off x="682491" y="1612017"/>
            <a:ext cx="6094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6: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Colorie le patron de la valise de Mathilde.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2956053-57BD-1E73-9AF1-65875B7F4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6337" y="1319448"/>
            <a:ext cx="5759290" cy="438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9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5300" dirty="0">
                <a:solidFill>
                  <a:srgbClr val="92D050"/>
                </a:solidFill>
              </a:rPr>
              <a:t>Sur la route</a:t>
            </a:r>
            <a:endParaRPr lang="fr-FR" sz="1100" b="1" dirty="0">
              <a:solidFill>
                <a:srgbClr val="92D05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546" y="1884458"/>
            <a:ext cx="9463377" cy="45127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>
                <a:solidFill>
                  <a:prstClr val="black"/>
                </a:solidFill>
                <a:ea typeface="+mj-ea"/>
                <a:cs typeface="+mj-cs"/>
              </a:rPr>
              <a:t>La route est très longue. Bastien en profite pour lire le règlement de la piscine. Il doit l’expliquer à sa grande sœur Léa. 	</a:t>
            </a:r>
            <a:endParaRPr lang="fr-FR" sz="2400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ea typeface="+mj-ea"/>
                <a:cs typeface="+mj-cs"/>
              </a:rPr>
              <a:t>		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7: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Bastien écrit une phrase de chaque sorte sur le règlement de la piscine: </a:t>
            </a:r>
            <a:r>
              <a:rPr lang="fr-FR" sz="2400" b="1" i="1" dirty="0">
                <a:solidFill>
                  <a:prstClr val="black"/>
                </a:solidFill>
                <a:ea typeface="+mj-ea"/>
                <a:cs typeface="+mj-cs"/>
              </a:rPr>
              <a:t>négative, exclamatives, </a:t>
            </a:r>
            <a:r>
              <a:rPr lang="fr-FR" sz="2400" b="1" i="1" dirty="0" err="1">
                <a:solidFill>
                  <a:prstClr val="black"/>
                </a:solidFill>
              </a:rPr>
              <a:t>interdiction,obligation,question</a:t>
            </a:r>
            <a:r>
              <a:rPr lang="fr-FR" sz="2400" b="1" i="1" dirty="0">
                <a:solidFill>
                  <a:prstClr val="black"/>
                </a:solidFill>
              </a:rPr>
              <a:t>.</a:t>
            </a:r>
            <a:endParaRPr lang="fr-FR" sz="2400" b="1" i="1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0766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818BB99-FA74-96F2-D8F7-0F7456FCD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86" y="427950"/>
            <a:ext cx="10726391" cy="600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se">
  <a:themeElements>
    <a:clrScheme name="Base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411</Words>
  <Application>Microsoft Office PowerPoint</Application>
  <PresentationFormat>Grand écran</PresentationFormat>
  <Paragraphs>45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Bradley Hand ITC</vt:lpstr>
      <vt:lpstr>Calibri</vt:lpstr>
      <vt:lpstr>Comic Sans MS</vt:lpstr>
      <vt:lpstr>Corbel</vt:lpstr>
      <vt:lpstr>Thème Office</vt:lpstr>
      <vt:lpstr>Base</vt:lpstr>
      <vt:lpstr>Les vacances de Mathilde et Bastien</vt:lpstr>
      <vt:lpstr>Présentation PowerPoint</vt:lpstr>
      <vt:lpstr>Avant de partir, Mathilde va chercher le courrier…</vt:lpstr>
      <vt:lpstr>                                                                                                 Mettre les valises dans le coffre… </vt:lpstr>
      <vt:lpstr>Présentation PowerPoint</vt:lpstr>
      <vt:lpstr>                                                                                                 Le départ de Mathilde</vt:lpstr>
      <vt:lpstr>Présentation PowerPoint</vt:lpstr>
      <vt:lpstr>Sur la route</vt:lpstr>
      <vt:lpstr>Présentation PowerPoint</vt:lpstr>
      <vt:lpstr>Sur la route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</dc:title>
  <dc:creator>MHF</dc:creator>
  <cp:lastModifiedBy>NP</cp:lastModifiedBy>
  <cp:revision>42</cp:revision>
  <dcterms:created xsi:type="dcterms:W3CDTF">2021-06-27T12:28:36Z</dcterms:created>
  <dcterms:modified xsi:type="dcterms:W3CDTF">2022-07-02T10:07:27Z</dcterms:modified>
</cp:coreProperties>
</file>