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79" r:id="rId2"/>
  </p:sldMasterIdLst>
  <p:sldIdLst>
    <p:sldId id="267" r:id="rId3"/>
    <p:sldId id="268" r:id="rId4"/>
    <p:sldId id="270" r:id="rId5"/>
    <p:sldId id="288" r:id="rId6"/>
    <p:sldId id="287" r:id="rId7"/>
    <p:sldId id="279" r:id="rId8"/>
    <p:sldId id="280" r:id="rId9"/>
    <p:sldId id="281" r:id="rId10"/>
    <p:sldId id="282" r:id="rId11"/>
    <p:sldId id="283" r:id="rId12"/>
    <p:sldId id="284" r:id="rId13"/>
    <p:sldId id="290" r:id="rId14"/>
    <p:sldId id="291" r:id="rId1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16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313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204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67939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8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15815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8627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33145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24891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682881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66583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309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421788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84550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49361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80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81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1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14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4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350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21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58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33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peppercarrot.com/fr/static7/author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F69D1C-65FE-12A7-10A5-974D2827404C}"/>
              </a:ext>
            </a:extLst>
          </p:cNvPr>
          <p:cNvSpPr/>
          <p:nvPr/>
        </p:nvSpPr>
        <p:spPr>
          <a:xfrm>
            <a:off x="0" y="-19050"/>
            <a:ext cx="12192000" cy="6896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E34ABAC-0E55-4C36-DC52-B6987084FD93}"/>
              </a:ext>
            </a:extLst>
          </p:cNvPr>
          <p:cNvSpPr/>
          <p:nvPr/>
        </p:nvSpPr>
        <p:spPr>
          <a:xfrm>
            <a:off x="-772160" y="2757481"/>
            <a:ext cx="7413350" cy="331216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Nuage 10">
            <a:extLst>
              <a:ext uri="{FF2B5EF4-FFF2-40B4-BE49-F238E27FC236}">
                <a16:creationId xmlns:a16="http://schemas.microsoft.com/office/drawing/2014/main" id="{5F64FD8D-AB10-61AC-6D21-2EDA1FF5E72E}"/>
              </a:ext>
            </a:extLst>
          </p:cNvPr>
          <p:cNvSpPr/>
          <p:nvPr/>
        </p:nvSpPr>
        <p:spPr>
          <a:xfrm>
            <a:off x="2005158" y="164534"/>
            <a:ext cx="3027680" cy="131572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Nuage 13">
            <a:extLst>
              <a:ext uri="{FF2B5EF4-FFF2-40B4-BE49-F238E27FC236}">
                <a16:creationId xmlns:a16="http://schemas.microsoft.com/office/drawing/2014/main" id="{3AA2245E-F89F-6CD9-B43D-3FDF158EF062}"/>
              </a:ext>
            </a:extLst>
          </p:cNvPr>
          <p:cNvSpPr/>
          <p:nvPr/>
        </p:nvSpPr>
        <p:spPr>
          <a:xfrm>
            <a:off x="5719636" y="-693997"/>
            <a:ext cx="3409124" cy="201167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Nuage 14">
            <a:extLst>
              <a:ext uri="{FF2B5EF4-FFF2-40B4-BE49-F238E27FC236}">
                <a16:creationId xmlns:a16="http://schemas.microsoft.com/office/drawing/2014/main" id="{08810623-70AB-A04C-8733-0CBFF4AF7BA4}"/>
              </a:ext>
            </a:extLst>
          </p:cNvPr>
          <p:cNvSpPr/>
          <p:nvPr/>
        </p:nvSpPr>
        <p:spPr>
          <a:xfrm>
            <a:off x="10040620" y="-152750"/>
            <a:ext cx="3027680" cy="131572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8" name="Titre 447"/>
          <p:cNvSpPr>
            <a:spLocks noGrp="1"/>
          </p:cNvSpPr>
          <p:nvPr>
            <p:ph type="ctrTitle"/>
          </p:nvPr>
        </p:nvSpPr>
        <p:spPr>
          <a:xfrm>
            <a:off x="6096000" y="393934"/>
            <a:ext cx="5801804" cy="1704105"/>
          </a:xfr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fr-FR" sz="6000" b="1" dirty="0"/>
              <a:t>Les vacances de Jade et Augustin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5E5BF62-F467-A8FB-779C-161569944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30165">
            <a:off x="53981" y="1285875"/>
            <a:ext cx="5657850" cy="4286250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AFDC7F4E-1D29-C2AA-ADAB-274C0BB67747}"/>
              </a:ext>
            </a:extLst>
          </p:cNvPr>
          <p:cNvSpPr/>
          <p:nvPr/>
        </p:nvSpPr>
        <p:spPr>
          <a:xfrm>
            <a:off x="5996608" y="3203159"/>
            <a:ext cx="7030720" cy="2744149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Entrée manuelle 12">
            <a:extLst>
              <a:ext uri="{FF2B5EF4-FFF2-40B4-BE49-F238E27FC236}">
                <a16:creationId xmlns:a16="http://schemas.microsoft.com/office/drawing/2014/main" id="{611AAD0C-39F7-8976-C13C-0F225C2A12D8}"/>
              </a:ext>
            </a:extLst>
          </p:cNvPr>
          <p:cNvSpPr/>
          <p:nvPr/>
        </p:nvSpPr>
        <p:spPr>
          <a:xfrm rot="21438108">
            <a:off x="-30480" y="4648426"/>
            <a:ext cx="13319760" cy="2368785"/>
          </a:xfrm>
          <a:prstGeom prst="flowChartManualInpu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3E7670-923B-4901-A053-8510B254E2DC}"/>
              </a:ext>
            </a:extLst>
          </p:cNvPr>
          <p:cNvSpPr/>
          <p:nvPr/>
        </p:nvSpPr>
        <p:spPr>
          <a:xfrm>
            <a:off x="10624044" y="3231103"/>
            <a:ext cx="72008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9" name="Sous-titre 448"/>
          <p:cNvSpPr>
            <a:spLocks noGrp="1"/>
          </p:cNvSpPr>
          <p:nvPr>
            <p:ph type="subTitle" idx="1"/>
          </p:nvPr>
        </p:nvSpPr>
        <p:spPr>
          <a:xfrm>
            <a:off x="9689056" y="2511023"/>
            <a:ext cx="1941984" cy="72008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fr-FR" sz="3600" dirty="0">
                <a:solidFill>
                  <a:schemeClr val="tx1"/>
                </a:solidFill>
                <a:latin typeface="Arial Black" panose="020B0A04020102020204" pitchFamily="34" charset="0"/>
              </a:rPr>
              <a:t>Jour 5</a:t>
            </a:r>
            <a:endParaRPr lang="fr-FR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296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956BBD-5887-4A0C-9C19-9E634E41E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Graphique 3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CAB1F2F-84AB-44B7-A628-C57E283B625A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289" y="1606858"/>
            <a:ext cx="8238477" cy="47584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792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EA3DCC-10C0-46CC-A2CD-C27C6F49F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Graphique 4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0FB2E9EA-A08C-4760-9F83-B3837B57B04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6751" y="1524000"/>
            <a:ext cx="8975324" cy="4884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3025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323B17-0BDC-4B9F-BB84-3CB2895BD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69472"/>
            <a:ext cx="9601200" cy="1009095"/>
          </a:xfrm>
        </p:spPr>
        <p:txBody>
          <a:bodyPr>
            <a:normAutofit fontScale="90000"/>
          </a:bodyPr>
          <a:lstStyle/>
          <a:p>
            <a:br>
              <a:rPr lang="fr-FR" dirty="0"/>
            </a:br>
            <a:r>
              <a:rPr lang="fr-FR" b="1" dirty="0">
                <a:solidFill>
                  <a:srgbClr val="7030A0"/>
                </a:solidFill>
              </a:rPr>
              <a:t>Un spectacle pour Jade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22D1BAE-EE0D-470A-9D78-DC409CD9B84D}"/>
              </a:ext>
            </a:extLst>
          </p:cNvPr>
          <p:cNvSpPr txBox="1"/>
          <p:nvPr/>
        </p:nvSpPr>
        <p:spPr>
          <a:xfrm>
            <a:off x="1053870" y="1987517"/>
            <a:ext cx="573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Jade découvre une </a:t>
            </a:r>
            <a:r>
              <a:rPr lang="fr-FR" sz="2800" b="1" dirty="0"/>
              <a:t>affiche</a:t>
            </a:r>
            <a:r>
              <a:rPr lang="fr-FR" sz="2800" dirty="0"/>
              <a:t> en se promenant en ville. Son regard est tout de suite attiré par le </a:t>
            </a:r>
            <a:r>
              <a:rPr lang="fr-FR" sz="2800" b="1" dirty="0"/>
              <a:t>titre</a:t>
            </a:r>
            <a:r>
              <a:rPr lang="fr-FR" sz="2800" dirty="0"/>
              <a:t>. </a:t>
            </a:r>
          </a:p>
          <a:p>
            <a:r>
              <a:rPr lang="fr-FR" sz="2800" dirty="0"/>
              <a:t>Elle y retrouve les dates du spectacle, les </a:t>
            </a:r>
            <a:r>
              <a:rPr lang="fr-FR" sz="2800" b="1" dirty="0"/>
              <a:t>contacts</a:t>
            </a:r>
            <a:r>
              <a:rPr lang="fr-FR" sz="2800" dirty="0"/>
              <a:t>, </a:t>
            </a:r>
            <a:r>
              <a:rPr lang="fr-FR" sz="2800" b="1" dirty="0"/>
              <a:t>l’adresse</a:t>
            </a:r>
            <a:r>
              <a:rPr lang="fr-FR" sz="2800" dirty="0"/>
              <a:t> de la prestation.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3995A4E-DCAF-B44D-712A-ED6672571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732" y="1178567"/>
            <a:ext cx="3711398" cy="5307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9414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DC65A8-B33C-4F0A-96C7-90468A823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749" y="872656"/>
            <a:ext cx="9872871" cy="4038600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À ton tour, crée une affiche pour un spectacle qui serait proposé à Augustin et sa famille :</a:t>
            </a:r>
          </a:p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•Un concert</a:t>
            </a:r>
          </a:p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•La venue d’un humoriste, d’un cirque</a:t>
            </a:r>
          </a:p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•Un spectacle de magie</a:t>
            </a:r>
          </a:p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•Une soirée Karaoké</a:t>
            </a:r>
          </a:p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Etc.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fr-FR" dirty="0">
                <a:solidFill>
                  <a:schemeClr val="tx1"/>
                </a:solidFill>
              </a:rPr>
              <a:t>Pense à un titre, un slogan, la date et l’heure, le prix et décore ton affiche.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BB4C712-6DB2-303D-CC8B-3D9A72A6EA7B}"/>
              </a:ext>
            </a:extLst>
          </p:cNvPr>
          <p:cNvSpPr txBox="1"/>
          <p:nvPr/>
        </p:nvSpPr>
        <p:spPr>
          <a:xfrm>
            <a:off x="530749" y="5091674"/>
            <a:ext cx="6094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20:</a:t>
            </a:r>
          </a:p>
          <a:p>
            <a:pPr marL="0" indent="0">
              <a:buNone/>
            </a:pPr>
            <a:r>
              <a:rPr lang="fr-FR" sz="2400" b="1" dirty="0">
                <a:solidFill>
                  <a:schemeClr val="tx1"/>
                </a:solidFill>
              </a:rPr>
              <a:t>Réalise ton affiche sur une feuille.</a:t>
            </a:r>
          </a:p>
        </p:txBody>
      </p:sp>
    </p:spTree>
    <p:extLst>
      <p:ext uri="{BB962C8B-B14F-4D97-AF65-F5344CB8AC3E}">
        <p14:creationId xmlns:p14="http://schemas.microsoft.com/office/powerpoint/2010/main" val="160211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>
                <a:solidFill>
                  <a:srgbClr val="7030A0"/>
                </a:solidFill>
              </a:rPr>
              <a:t>L’histoire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fr-FR" sz="3200" dirty="0">
                <a:solidFill>
                  <a:schemeClr val="tx1"/>
                </a:solidFill>
              </a:rPr>
              <a:t>Aujourd’hui, le soleil se cache derrière de gros nuages. </a:t>
            </a:r>
          </a:p>
          <a:p>
            <a:pPr marL="45720" indent="0">
              <a:buNone/>
            </a:pPr>
            <a:r>
              <a:rPr lang="fr-FR" sz="3200" dirty="0">
                <a:solidFill>
                  <a:schemeClr val="tx1"/>
                </a:solidFill>
              </a:rPr>
              <a:t>Les enfants doivent trouver des  occupations. Ils vont pouvoir lire, jouer, fabriquer des choses à l’abri de la pluie. </a:t>
            </a:r>
          </a:p>
          <a:p>
            <a:pPr marL="45720" indent="0"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8ABA2B2-270B-C362-E2DD-AB554A385E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018"/>
          <a:stretch/>
        </p:blipFill>
        <p:spPr>
          <a:xfrm>
            <a:off x="2662446" y="3755396"/>
            <a:ext cx="7320501" cy="2584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18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087" y="304800"/>
            <a:ext cx="10364926" cy="1219200"/>
          </a:xfrm>
        </p:spPr>
        <p:txBody>
          <a:bodyPr>
            <a:normAutofit/>
          </a:bodyPr>
          <a:lstStyle/>
          <a:p>
            <a:pPr algn="l"/>
            <a:br>
              <a:rPr lang="fr-FR" sz="1000" dirty="0">
                <a:solidFill>
                  <a:prstClr val="black"/>
                </a:solidFill>
              </a:rPr>
            </a:br>
            <a:r>
              <a:rPr lang="fr-FR" sz="1000" dirty="0">
                <a:solidFill>
                  <a:prstClr val="black"/>
                </a:solidFill>
              </a:rPr>
              <a:t>                                                       </a:t>
            </a:r>
            <a:br>
              <a:rPr lang="fr-FR" sz="1000" dirty="0">
                <a:solidFill>
                  <a:prstClr val="black"/>
                </a:solidFill>
              </a:rPr>
            </a:br>
            <a:r>
              <a:rPr lang="fr-FR" sz="1000" dirty="0">
                <a:solidFill>
                  <a:srgbClr val="A6B727"/>
                </a:solidFill>
              </a:rPr>
              <a:t>  </a:t>
            </a:r>
            <a:r>
              <a:rPr lang="fr-FR" b="1" dirty="0">
                <a:solidFill>
                  <a:srgbClr val="A6B727"/>
                </a:solidFill>
              </a:rPr>
              <a:t>   </a:t>
            </a:r>
            <a:r>
              <a:rPr lang="fr-FR" b="1" dirty="0">
                <a:solidFill>
                  <a:srgbClr val="7030A0"/>
                </a:solidFill>
              </a:rPr>
              <a:t>Une BD pour Augustin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2884" y="1706217"/>
            <a:ext cx="4248472" cy="498316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r-FR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Augustin a trouvé une BD géniale pour s’occuper !</a:t>
            </a:r>
          </a:p>
          <a:p>
            <a:pPr marL="45720" indent="0">
              <a:buNone/>
            </a:pPr>
            <a:endParaRPr lang="fr-FR" sz="2400" b="1" dirty="0">
              <a:solidFill>
                <a:prstClr val="black"/>
              </a:solidFill>
              <a:highlight>
                <a:srgbClr val="C0C0C0"/>
              </a:highlight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  <a:p>
            <a:pPr marL="4572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16:</a:t>
            </a:r>
          </a:p>
          <a:p>
            <a:pPr marL="4572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Relève tous les verbes et écris leur infinitif et leur groupe.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9694C30-89D3-86E9-630B-98250E74FC92}"/>
              </a:ext>
            </a:extLst>
          </p:cNvPr>
          <p:cNvSpPr txBox="1"/>
          <p:nvPr/>
        </p:nvSpPr>
        <p:spPr>
          <a:xfrm>
            <a:off x="486081" y="5906869"/>
            <a:ext cx="60946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BD Pepper et </a:t>
            </a:r>
            <a:r>
              <a:rPr lang="fr-FR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Carrot</a:t>
            </a: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David </a:t>
            </a:r>
            <a:r>
              <a:rPr lang="fr-FR" sz="18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Revoy</a:t>
            </a:r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artiste auteur </a:t>
            </a:r>
            <a:r>
              <a:rPr lang="fr-FR" sz="1800" i="1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https://www.peppercarrot.com/fr/static7/author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3D78D6D-8026-45A1-90D6-6931E53E4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089" y="0"/>
            <a:ext cx="48253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8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FCCEB37-EB46-4313-9F7E-B4AA9C54F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945" y="333291"/>
            <a:ext cx="9875520" cy="1356360"/>
          </a:xfrm>
        </p:spPr>
        <p:txBody>
          <a:bodyPr/>
          <a:lstStyle/>
          <a:p>
            <a:r>
              <a:rPr lang="fr-FR" dirty="0">
                <a:solidFill>
                  <a:srgbClr val="7030A0"/>
                </a:solidFill>
              </a:rPr>
              <a:t>La fiche technique de Jade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FB54BF3F-AF98-49BE-8909-3352CCD1E3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5321910" y="1320895"/>
            <a:ext cx="6232126" cy="539039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7C34910-E8DB-C03F-76C8-C50020BB4C82}"/>
              </a:ext>
            </a:extLst>
          </p:cNvPr>
          <p:cNvSpPr txBox="1"/>
          <p:nvPr/>
        </p:nvSpPr>
        <p:spPr>
          <a:xfrm>
            <a:off x="1526651" y="2124986"/>
            <a:ext cx="236948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Jade a trouvé une activité dans un magazine ! Elle a hâte de la faire avec son amie.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6099050-C7FC-8D09-F86E-9A621E121CC5}"/>
              </a:ext>
            </a:extLst>
          </p:cNvPr>
          <p:cNvSpPr txBox="1"/>
          <p:nvPr/>
        </p:nvSpPr>
        <p:spPr>
          <a:xfrm>
            <a:off x="9772152" y="365428"/>
            <a:ext cx="22502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i="1" dirty="0"/>
              <a:t>Editions Nathan – le manuel de mes vacances</a:t>
            </a:r>
          </a:p>
        </p:txBody>
      </p:sp>
    </p:spTree>
    <p:extLst>
      <p:ext uri="{BB962C8B-B14F-4D97-AF65-F5344CB8AC3E}">
        <p14:creationId xmlns:p14="http://schemas.microsoft.com/office/powerpoint/2010/main" val="2147842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86AB6F-24C6-4D19-B71F-9358EA1BA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17:</a:t>
            </a:r>
            <a:b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</a:br>
            <a:r>
              <a:rPr lang="fr-FR" sz="2400" b="1" dirty="0">
                <a:latin typeface="Calibri" panose="020F0502020204030204" pitchFamily="34" charset="0"/>
                <a:cs typeface="Calibri" panose="020F0502020204030204" pitchFamily="34" charset="0"/>
              </a:rPr>
              <a:t>Réécris chaque étape selon les consignes suivantes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5802AD5-AD37-45AC-8374-0406CD859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3814" y="1828800"/>
            <a:ext cx="9601198" cy="4305669"/>
          </a:xfrm>
        </p:spPr>
        <p:txBody>
          <a:bodyPr>
            <a:noAutofit/>
          </a:bodyPr>
          <a:lstStyle/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ETAPE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 1: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Utilise le pronom 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elles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pour former une phrase avec un sujet.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ETAPE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 2: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Réécris cette étape en commençant par « 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Jade a découpé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… »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ETAPE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Réécris cette phrase en tenant compte des mots qui changent :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Fais une grande </a:t>
            </a:r>
            <a:r>
              <a:rPr lang="fr-FR" sz="1800" i="1" strike="sngStrik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boucle</a:t>
            </a:r>
            <a:r>
              <a:rPr lang="fr-FR" sz="18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avec le fil de coton et couds-le sur un angle du carré.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i="1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</a:t>
            </a:r>
            <a:r>
              <a:rPr lang="fr-FR" sz="1800" i="1" dirty="0" err="1">
                <a:latin typeface="Arial" panose="020B0604020202020204" pitchFamily="34" charset="0"/>
                <a:cs typeface="Arial" panose="020B0604020202020204" pitchFamily="34" charset="0"/>
              </a:rPr>
              <a:t>noeuds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ETAPE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Réécris ces phrases en tenant compte des mots qui changent :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strike="sngStrik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Jade</a:t>
            </a:r>
            <a:r>
              <a:rPr lang="fr-FR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enroule </a:t>
            </a:r>
            <a:r>
              <a:rPr lang="fr-FR" sz="1800" strike="sngStrik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fr-FR" sz="1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 bleu sur lui-même autour d’un carton, elle découpe ensuite le fil sur le bas du carton et entoure le haut du pompon avec un fil vert foncé.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Jade et son amie…des…</a:t>
            </a:r>
          </a:p>
          <a:p>
            <a:pPr marL="4572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fr-FR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ETAPE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 5: 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Utilise le sujet </a:t>
            </a:r>
            <a:r>
              <a:rPr lang="fr-FR" sz="1800" b="1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1800" dirty="0">
                <a:latin typeface="Arial" panose="020B0604020202020204" pitchFamily="34" charset="0"/>
                <a:cs typeface="Arial" panose="020B0604020202020204" pitchFamily="34" charset="0"/>
              </a:rPr>
              <a:t> pour former des phrases avec un sujet.</a:t>
            </a:r>
          </a:p>
        </p:txBody>
      </p:sp>
    </p:spTree>
    <p:extLst>
      <p:ext uri="{BB962C8B-B14F-4D97-AF65-F5344CB8AC3E}">
        <p14:creationId xmlns:p14="http://schemas.microsoft.com/office/powerpoint/2010/main" val="91597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274638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7030A0"/>
                </a:solidFill>
              </a:rPr>
              <a:t>À l’accueil du camping</a:t>
            </a:r>
            <a:endParaRPr lang="fr-FR" dirty="0">
              <a:solidFill>
                <a:srgbClr val="7030A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0621" y="1429057"/>
            <a:ext cx="8496944" cy="498316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r-FR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Augustin va à l’accueil du camping et observe les tableaux et graphiques accrochés sur le panneau. </a:t>
            </a:r>
            <a:endParaRPr lang="fr-FR" sz="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E54E665-F6FA-42F7-92C2-E98B1AFF0354}"/>
              </a:ext>
            </a:extLst>
          </p:cNvPr>
          <p:cNvSpPr txBox="1"/>
          <p:nvPr/>
        </p:nvSpPr>
        <p:spPr>
          <a:xfrm>
            <a:off x="7458324" y="2387854"/>
            <a:ext cx="43016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18:</a:t>
            </a:r>
          </a:p>
          <a:p>
            <a:pPr marL="0" indent="0">
              <a:buFont typeface="Arial" pitchFamily="34" charset="0"/>
              <a:buNone/>
            </a:pPr>
            <a:r>
              <a:rPr lang="fr-FR" sz="2400" b="1" dirty="0"/>
              <a:t>Réponds aux questions à partir du graphique:</a:t>
            </a:r>
          </a:p>
          <a:p>
            <a:pPr marL="0" indent="0">
              <a:buFont typeface="Arial" pitchFamily="34" charset="0"/>
              <a:buNone/>
            </a:pPr>
            <a:endParaRPr lang="fr-FR" sz="2400" b="1" dirty="0"/>
          </a:p>
          <a:p>
            <a:pPr marL="285750" indent="-285750">
              <a:buFontTx/>
              <a:buChar char="-"/>
            </a:pPr>
            <a:r>
              <a:rPr lang="fr-FR" sz="2400" dirty="0"/>
              <a:t>Quels sont les 4 équipements les plus fréquents ? </a:t>
            </a:r>
          </a:p>
          <a:p>
            <a:pPr marL="285750" indent="-285750">
              <a:buFontTx/>
              <a:buChar char="-"/>
            </a:pPr>
            <a:r>
              <a:rPr lang="fr-FR" sz="2400" dirty="0"/>
              <a:t>Quel pourcentage de campings ont des toboggans (jeux aquatiques) ? </a:t>
            </a:r>
          </a:p>
          <a:p>
            <a:pPr marL="285750" indent="-285750">
              <a:buFontTx/>
              <a:buChar char="-"/>
            </a:pPr>
            <a:r>
              <a:rPr lang="fr-FR" sz="2400" dirty="0"/>
              <a:t>Quels sont les deux équipements les plus rares ?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DA8B082-933A-45AF-2766-33B85422D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30" y="2387854"/>
            <a:ext cx="6444821" cy="3893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35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3B34E3-FF6A-4D52-BC25-77BCBCEB4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249141"/>
          </a:xfrm>
        </p:spPr>
        <p:txBody>
          <a:bodyPr>
            <a:normAutofit fontScale="90000"/>
          </a:bodyPr>
          <a:lstStyle/>
          <a:p>
            <a:pPr algn="ctr"/>
            <a:br>
              <a:rPr lang="fr-FR" sz="12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fr-FR" b="1" dirty="0">
                <a:solidFill>
                  <a:srgbClr val="7030A0"/>
                </a:solidFill>
              </a:rPr>
              <a:t>Au camping de Jade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1F320C-C9F8-4EA9-9D47-28B9017D49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359673"/>
            <a:ext cx="9872871" cy="4736327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r-FR" sz="2800" dirty="0">
                <a:solidFill>
                  <a:schemeClr val="tx1"/>
                </a:solidFill>
              </a:rPr>
              <a:t>Le gérant du camping de Jade lui explique que les touristes viennent de différents pays. </a:t>
            </a:r>
          </a:p>
          <a:p>
            <a:pPr marL="45720" indent="0">
              <a:buNone/>
            </a:pPr>
            <a:r>
              <a:rPr lang="fr-FR" sz="2800" dirty="0">
                <a:solidFill>
                  <a:schemeClr val="tx1"/>
                </a:solidFill>
              </a:rPr>
              <a:t>Voici le tableau qu’il lui montre.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45720" indent="0">
              <a:buNone/>
            </a:pPr>
            <a:endParaRPr lang="fr-FR" dirty="0"/>
          </a:p>
          <a:p>
            <a:pPr marL="45720" indent="0">
              <a:buNone/>
            </a:pPr>
            <a:endParaRPr lang="fr-FR" dirty="0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126E9E3-B385-4AA5-8DEE-4BC2611973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591782"/>
              </p:ext>
            </p:extLst>
          </p:nvPr>
        </p:nvGraphicFramePr>
        <p:xfrm>
          <a:off x="2173260" y="2896435"/>
          <a:ext cx="7519380" cy="306240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4663048">
                  <a:extLst>
                    <a:ext uri="{9D8B030D-6E8A-4147-A177-3AD203B41FA5}">
                      <a16:colId xmlns:a16="http://schemas.microsoft.com/office/drawing/2014/main" val="3059903824"/>
                    </a:ext>
                  </a:extLst>
                </a:gridCol>
                <a:gridCol w="2856332">
                  <a:extLst>
                    <a:ext uri="{9D8B030D-6E8A-4147-A177-3AD203B41FA5}">
                      <a16:colId xmlns:a16="http://schemas.microsoft.com/office/drawing/2014/main" val="2749467740"/>
                    </a:ext>
                  </a:extLst>
                </a:gridCol>
              </a:tblGrid>
              <a:tr h="41743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2400" u="none" strike="noStrike" dirty="0">
                          <a:effectLst/>
                        </a:rPr>
                        <a:t>Nationalité des campeurs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6873088"/>
                  </a:ext>
                </a:extLst>
              </a:tr>
              <a:tr h="430198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France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164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43591505"/>
                  </a:ext>
                </a:extLst>
              </a:tr>
              <a:tr h="493982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Royaume Uni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48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386332182"/>
                  </a:ext>
                </a:extLst>
              </a:tr>
              <a:tr h="430198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Pays Bas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37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50774427"/>
                  </a:ext>
                </a:extLst>
              </a:tr>
              <a:tr h="430198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Allemagne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12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271518989"/>
                  </a:ext>
                </a:extLst>
              </a:tr>
              <a:tr h="430198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 dirty="0">
                          <a:effectLst/>
                        </a:rPr>
                        <a:t>Espagne</a:t>
                      </a:r>
                      <a:endParaRPr lang="fr-FR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5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47050391"/>
                  </a:ext>
                </a:extLst>
              </a:tr>
              <a:tr h="430198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u="none" strike="noStrike">
                          <a:effectLst/>
                        </a:rPr>
                        <a:t>Italie</a:t>
                      </a:r>
                      <a:endParaRPr lang="fr-FR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u="none" strike="noStrike" dirty="0">
                          <a:effectLst/>
                        </a:rPr>
                        <a:t>2</a:t>
                      </a:r>
                      <a:endParaRPr lang="fr-F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33768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706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8985D7-B413-4DCF-A851-47BFFAE58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749" y="2191909"/>
            <a:ext cx="9875520" cy="1356360"/>
          </a:xfrm>
        </p:spPr>
        <p:txBody>
          <a:bodyPr/>
          <a:lstStyle/>
          <a:p>
            <a:r>
              <a:rPr lang="fr-FR" dirty="0"/>
              <a:t>Graphique 1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DDF03C85-6BF1-4655-A1FD-1EFA436857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5446" y="2058462"/>
            <a:ext cx="7317527" cy="431582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BFEFA27-DABB-B2BC-F3AC-0CC3DCCF0519}"/>
              </a:ext>
            </a:extLst>
          </p:cNvPr>
          <p:cNvSpPr txBox="1"/>
          <p:nvPr/>
        </p:nvSpPr>
        <p:spPr>
          <a:xfrm>
            <a:off x="677849" y="553038"/>
            <a:ext cx="724164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19:</a:t>
            </a:r>
          </a:p>
          <a:p>
            <a:pPr marL="0" indent="0">
              <a:buNone/>
            </a:pPr>
            <a:r>
              <a:rPr lang="fr-FR" sz="2400" b="1" dirty="0"/>
              <a:t>Colorie ou entoure les erreurs dans les graphiques.</a:t>
            </a:r>
            <a:endParaRPr lang="fr-FR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4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76F6C6D-9F72-486D-B1B5-3C77D9F25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Graphique 2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69F44075-6B92-4BD9-BA0A-9B050D5611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1865" y="1524000"/>
            <a:ext cx="7803170" cy="469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s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as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514</Words>
  <Application>Microsoft Office PowerPoint</Application>
  <PresentationFormat>Grand écran</PresentationFormat>
  <Paragraphs>70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Arial Black</vt:lpstr>
      <vt:lpstr>Calibri</vt:lpstr>
      <vt:lpstr>Corbel</vt:lpstr>
      <vt:lpstr>Thème Office</vt:lpstr>
      <vt:lpstr>Base</vt:lpstr>
      <vt:lpstr>Les vacances de Jade et Augustin</vt:lpstr>
      <vt:lpstr>L’histoire</vt:lpstr>
      <vt:lpstr>                                                              Une BD pour Augustin</vt:lpstr>
      <vt:lpstr>La fiche technique de Jade</vt:lpstr>
      <vt:lpstr>Défi 17: Réécris chaque étape selon les consignes suivantes :</vt:lpstr>
      <vt:lpstr>À l’accueil du camping</vt:lpstr>
      <vt:lpstr> Au camping de Jade</vt:lpstr>
      <vt:lpstr>Graphique 1</vt:lpstr>
      <vt:lpstr>Graphique 2</vt:lpstr>
      <vt:lpstr>Graphique 3</vt:lpstr>
      <vt:lpstr>Graphique 4</vt:lpstr>
      <vt:lpstr> Un spectacle pour Jade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</dc:title>
  <dc:creator>MHF</dc:creator>
  <cp:lastModifiedBy>NP</cp:lastModifiedBy>
  <cp:revision>30</cp:revision>
  <dcterms:created xsi:type="dcterms:W3CDTF">2021-06-27T12:28:36Z</dcterms:created>
  <dcterms:modified xsi:type="dcterms:W3CDTF">2022-07-02T10:15:39Z</dcterms:modified>
</cp:coreProperties>
</file>