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  <p:sldMasterId id="2147483779" r:id="rId2"/>
  </p:sldMasterIdLst>
  <p:notesMasterIdLst>
    <p:notesMasterId r:id="rId13"/>
  </p:notesMasterIdLst>
  <p:sldIdLst>
    <p:sldId id="267" r:id="rId3"/>
    <p:sldId id="274" r:id="rId4"/>
    <p:sldId id="278" r:id="rId5"/>
    <p:sldId id="279" r:id="rId6"/>
    <p:sldId id="275" r:id="rId7"/>
    <p:sldId id="259" r:id="rId8"/>
    <p:sldId id="283" r:id="rId9"/>
    <p:sldId id="261" r:id="rId10"/>
    <p:sldId id="277" r:id="rId11"/>
    <p:sldId id="284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58" d="100"/>
          <a:sy n="158" d="100"/>
        </p:scale>
        <p:origin x="76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2DD4E1-8ACC-4799-8D19-0E9CF4327DB9}" type="datetimeFigureOut">
              <a:rPr lang="fr-FR" smtClean="0"/>
              <a:t>02/07/2022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08362B-864D-4627-B407-CB76FBBF81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8522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7FB667E1-E601-4AAF-B95C-B25720D70A60}" type="slidenum">
              <a:rPr lang="fr-FR" noProof="0" smtClean="0"/>
              <a:t>2</a:t>
            </a:fld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22779583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8167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0313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1204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7679398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88518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0158152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9386271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533145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248912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4682881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665838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63090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421788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845502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7/2/2022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49361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4806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4813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5711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6148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541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3505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7219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8585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73302334-7E8B-4320-A1E2-4B05AC15A670}" type="datetimeFigureOut">
              <a:rPr lang="fr-FR" smtClean="0"/>
              <a:pPr/>
              <a:t>02/07/2022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108582E2-60D7-40E7-AECB-CED9E7320F8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1331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0F69D1C-65FE-12A7-10A5-974D2827404C}"/>
              </a:ext>
            </a:extLst>
          </p:cNvPr>
          <p:cNvSpPr/>
          <p:nvPr/>
        </p:nvSpPr>
        <p:spPr>
          <a:xfrm>
            <a:off x="0" y="-19050"/>
            <a:ext cx="12192000" cy="68961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AE34ABAC-0E55-4C36-DC52-B6987084FD93}"/>
              </a:ext>
            </a:extLst>
          </p:cNvPr>
          <p:cNvSpPr/>
          <p:nvPr/>
        </p:nvSpPr>
        <p:spPr>
          <a:xfrm>
            <a:off x="-772160" y="2757481"/>
            <a:ext cx="7413350" cy="3312160"/>
          </a:xfrm>
          <a:prstGeom prst="ellipse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Nuage 10">
            <a:extLst>
              <a:ext uri="{FF2B5EF4-FFF2-40B4-BE49-F238E27FC236}">
                <a16:creationId xmlns:a16="http://schemas.microsoft.com/office/drawing/2014/main" id="{5F64FD8D-AB10-61AC-6D21-2EDA1FF5E72E}"/>
              </a:ext>
            </a:extLst>
          </p:cNvPr>
          <p:cNvSpPr/>
          <p:nvPr/>
        </p:nvSpPr>
        <p:spPr>
          <a:xfrm>
            <a:off x="2005158" y="164534"/>
            <a:ext cx="3027680" cy="131572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Nuage 13">
            <a:extLst>
              <a:ext uri="{FF2B5EF4-FFF2-40B4-BE49-F238E27FC236}">
                <a16:creationId xmlns:a16="http://schemas.microsoft.com/office/drawing/2014/main" id="{3AA2245E-F89F-6CD9-B43D-3FDF158EF062}"/>
              </a:ext>
            </a:extLst>
          </p:cNvPr>
          <p:cNvSpPr/>
          <p:nvPr/>
        </p:nvSpPr>
        <p:spPr>
          <a:xfrm>
            <a:off x="5719636" y="-693997"/>
            <a:ext cx="3409124" cy="2011679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Nuage 14">
            <a:extLst>
              <a:ext uri="{FF2B5EF4-FFF2-40B4-BE49-F238E27FC236}">
                <a16:creationId xmlns:a16="http://schemas.microsoft.com/office/drawing/2014/main" id="{08810623-70AB-A04C-8733-0CBFF4AF7BA4}"/>
              </a:ext>
            </a:extLst>
          </p:cNvPr>
          <p:cNvSpPr/>
          <p:nvPr/>
        </p:nvSpPr>
        <p:spPr>
          <a:xfrm>
            <a:off x="10040620" y="-152750"/>
            <a:ext cx="3027680" cy="1315720"/>
          </a:xfrm>
          <a:prstGeom prst="clou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8" name="Titre 447"/>
          <p:cNvSpPr>
            <a:spLocks noGrp="1"/>
          </p:cNvSpPr>
          <p:nvPr>
            <p:ph type="ctrTitle"/>
          </p:nvPr>
        </p:nvSpPr>
        <p:spPr>
          <a:xfrm>
            <a:off x="6096000" y="393934"/>
            <a:ext cx="5801804" cy="1704105"/>
          </a:xfr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fr-FR" sz="6000" b="1" dirty="0"/>
              <a:t>Les vacances de Jade et Augustin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5E5BF62-F467-A8FB-779C-1615699449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430165">
            <a:off x="53981" y="1285875"/>
            <a:ext cx="5657850" cy="4286250"/>
          </a:xfrm>
          <a:prstGeom prst="rect">
            <a:avLst/>
          </a:prstGeom>
        </p:spPr>
      </p:pic>
      <p:sp>
        <p:nvSpPr>
          <p:cNvPr id="18" name="Ellipse 17">
            <a:extLst>
              <a:ext uri="{FF2B5EF4-FFF2-40B4-BE49-F238E27FC236}">
                <a16:creationId xmlns:a16="http://schemas.microsoft.com/office/drawing/2014/main" id="{AFDC7F4E-1D29-C2AA-ADAB-274C0BB67747}"/>
              </a:ext>
            </a:extLst>
          </p:cNvPr>
          <p:cNvSpPr/>
          <p:nvPr/>
        </p:nvSpPr>
        <p:spPr>
          <a:xfrm>
            <a:off x="5996608" y="3203159"/>
            <a:ext cx="7030720" cy="2744149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Organigramme : Entrée manuelle 12">
            <a:extLst>
              <a:ext uri="{FF2B5EF4-FFF2-40B4-BE49-F238E27FC236}">
                <a16:creationId xmlns:a16="http://schemas.microsoft.com/office/drawing/2014/main" id="{611AAD0C-39F7-8976-C13C-0F225C2A12D8}"/>
              </a:ext>
            </a:extLst>
          </p:cNvPr>
          <p:cNvSpPr/>
          <p:nvPr/>
        </p:nvSpPr>
        <p:spPr>
          <a:xfrm rot="21438108">
            <a:off x="-30480" y="4648426"/>
            <a:ext cx="13319760" cy="2368785"/>
          </a:xfrm>
          <a:prstGeom prst="flowChartManualInpu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73E7670-923B-4901-A053-8510B254E2DC}"/>
              </a:ext>
            </a:extLst>
          </p:cNvPr>
          <p:cNvSpPr/>
          <p:nvPr/>
        </p:nvSpPr>
        <p:spPr>
          <a:xfrm>
            <a:off x="10624044" y="3231103"/>
            <a:ext cx="72008" cy="136815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49" name="Sous-titre 448"/>
          <p:cNvSpPr>
            <a:spLocks noGrp="1"/>
          </p:cNvSpPr>
          <p:nvPr>
            <p:ph type="subTitle" idx="1"/>
          </p:nvPr>
        </p:nvSpPr>
        <p:spPr>
          <a:xfrm>
            <a:off x="9689056" y="2511023"/>
            <a:ext cx="1941984" cy="720080"/>
          </a:xfrm>
          <a:solidFill>
            <a:schemeClr val="bg1"/>
          </a:solidFill>
          <a:ln w="76200">
            <a:solidFill>
              <a:srgbClr val="C00000"/>
            </a:solidFill>
          </a:ln>
        </p:spPr>
        <p:txBody>
          <a:bodyPr>
            <a:normAutofit/>
          </a:bodyPr>
          <a:lstStyle/>
          <a:p>
            <a:r>
              <a:rPr lang="fr-FR" sz="3600">
                <a:solidFill>
                  <a:schemeClr val="tx1"/>
                </a:solidFill>
                <a:latin typeface="Arial Black" panose="020B0A04020102020204" pitchFamily="34" charset="0"/>
              </a:rPr>
              <a:t>Jour 2</a:t>
            </a:r>
            <a:endParaRPr lang="fr-FR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2960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CAD73B6-52C7-45EA-B2AC-A4E851538E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538038"/>
            <a:ext cx="9875520" cy="1356360"/>
          </a:xfrm>
        </p:spPr>
        <p:txBody>
          <a:bodyPr>
            <a:noAutofit/>
          </a:bodyPr>
          <a:lstStyle/>
          <a:p>
            <a:pPr algn="ctr"/>
            <a:r>
              <a:rPr lang="fr-FR" dirty="0">
                <a:solidFill>
                  <a:srgbClr val="7030A0"/>
                </a:solidFill>
              </a:rPr>
              <a:t>Sur la route</a:t>
            </a:r>
            <a:endParaRPr lang="fr-FR" sz="1200" dirty="0">
              <a:solidFill>
                <a:srgbClr val="7030A0"/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0BB531E-AA14-97B8-69BD-8A3DC981A99F}"/>
              </a:ext>
            </a:extLst>
          </p:cNvPr>
          <p:cNvSpPr txBox="1"/>
          <p:nvPr/>
        </p:nvSpPr>
        <p:spPr>
          <a:xfrm>
            <a:off x="502920" y="4156460"/>
            <a:ext cx="369919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400" b="1" dirty="0">
                <a:solidFill>
                  <a:prstClr val="black"/>
                </a:solidFill>
                <a:highlight>
                  <a:srgbClr val="C0C0C0"/>
                </a:highlight>
                <a:ea typeface="+mj-ea"/>
                <a:cs typeface="+mj-cs"/>
              </a:rPr>
              <a:t>Défi 8:</a:t>
            </a:r>
          </a:p>
          <a:p>
            <a:pPr marL="0" indent="0">
              <a:buNone/>
            </a:pPr>
            <a:r>
              <a:rPr lang="fr-FR" sz="2400" b="1" dirty="0">
                <a:solidFill>
                  <a:prstClr val="black"/>
                </a:solidFill>
                <a:ea typeface="+mj-ea"/>
                <a:cs typeface="+mj-cs"/>
              </a:rPr>
              <a:t>Recopie le mail sur un ordinateur. </a:t>
            </a:r>
            <a:endParaRPr lang="fr-FR" sz="1800" dirty="0">
              <a:solidFill>
                <a:schemeClr val="tx1"/>
              </a:solidFill>
            </a:endParaRP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33DB17D5-179B-1C8A-6373-DBBE2452C803}"/>
              </a:ext>
            </a:extLst>
          </p:cNvPr>
          <p:cNvSpPr txBox="1">
            <a:spLocks/>
          </p:cNvSpPr>
          <p:nvPr/>
        </p:nvSpPr>
        <p:spPr>
          <a:xfrm>
            <a:off x="1303351" y="1684114"/>
            <a:ext cx="9872871" cy="42990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fr-FR" sz="2400" dirty="0">
                <a:solidFill>
                  <a:schemeClr val="tx1"/>
                </a:solidFill>
              </a:rPr>
              <a:t>Jade s’ennuie un peu dans la voiture. </a:t>
            </a:r>
          </a:p>
          <a:p>
            <a:pPr marL="45720" indent="0">
              <a:buNone/>
            </a:pPr>
            <a:r>
              <a:rPr lang="fr-FR" sz="2400" dirty="0">
                <a:solidFill>
                  <a:schemeClr val="tx1"/>
                </a:solidFill>
              </a:rPr>
              <a:t>Sur son carnet, elle prépare un mail qu’elle recopiera plus tard.</a:t>
            </a:r>
            <a:endParaRPr lang="fr-FR" sz="2400" b="1" dirty="0">
              <a:solidFill>
                <a:prstClr val="black"/>
              </a:solidFill>
              <a:highlight>
                <a:srgbClr val="C0C0C0"/>
              </a:highlight>
              <a:ea typeface="+mj-ea"/>
              <a:cs typeface="+mj-cs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0BAF20DA-F4CA-98C8-6DBF-6069848569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73"/>
          <a:stretch/>
        </p:blipFill>
        <p:spPr>
          <a:xfrm rot="21201471">
            <a:off x="4325895" y="1953887"/>
            <a:ext cx="8170348" cy="5914091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7228948-2AE6-4DF2-87B6-11F0438F4238}"/>
              </a:ext>
            </a:extLst>
          </p:cNvPr>
          <p:cNvSpPr>
            <a:spLocks noGrp="1"/>
          </p:cNvSpPr>
          <p:nvPr>
            <p:ph idx="1"/>
          </p:nvPr>
        </p:nvSpPr>
        <p:spPr>
          <a:xfrm rot="21204453">
            <a:off x="5297893" y="2687395"/>
            <a:ext cx="6252545" cy="4299005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fr-FR" sz="2800" b="1" dirty="0">
                <a:solidFill>
                  <a:srgbClr val="0070C0"/>
                </a:solidFill>
                <a:latin typeface="Bradley Hand ITC" panose="03070402050302030203" pitchFamily="66" charset="0"/>
              </a:rPr>
              <a:t>POUR  : papi-adore@mail.com </a:t>
            </a:r>
          </a:p>
          <a:p>
            <a:pPr marL="45720" indent="0">
              <a:buNone/>
            </a:pPr>
            <a:r>
              <a:rPr lang="fr-FR" sz="2800" b="1" dirty="0">
                <a:solidFill>
                  <a:srgbClr val="0070C0"/>
                </a:solidFill>
                <a:latin typeface="Bradley Hand ITC" panose="03070402050302030203" pitchFamily="66" charset="0"/>
              </a:rPr>
              <a:t>Mon cher papi,</a:t>
            </a:r>
          </a:p>
          <a:p>
            <a:pPr marL="45720" indent="0">
              <a:lnSpc>
                <a:spcPct val="100000"/>
              </a:lnSpc>
              <a:buNone/>
            </a:pPr>
            <a:r>
              <a:rPr lang="fr-FR" sz="2800" b="1" dirty="0">
                <a:solidFill>
                  <a:srgbClr val="0070C0"/>
                </a:solidFill>
                <a:latin typeface="Bradley Hand ITC" panose="03070402050302030203" pitchFamily="66" charset="0"/>
              </a:rPr>
              <a:t>Je t’écris sur la route des vacances. Ça va être long avant d’arriver alors je m’ennuie un peu. J’ai hâte de te raconter tout ce que je vais faire ! </a:t>
            </a:r>
          </a:p>
          <a:p>
            <a:pPr marL="45720" indent="0">
              <a:buNone/>
            </a:pPr>
            <a:r>
              <a:rPr lang="fr-FR" sz="2800" b="1" dirty="0">
                <a:solidFill>
                  <a:srgbClr val="0070C0"/>
                </a:solidFill>
                <a:latin typeface="Bradley Hand ITC" panose="03070402050302030203" pitchFamily="66" charset="0"/>
              </a:rPr>
              <a:t>				Bisous, </a:t>
            </a:r>
          </a:p>
          <a:p>
            <a:pPr marL="45720" indent="0">
              <a:buNone/>
            </a:pPr>
            <a:r>
              <a:rPr lang="fr-FR" sz="2800" b="1" dirty="0">
                <a:solidFill>
                  <a:srgbClr val="0070C0"/>
                </a:solidFill>
                <a:latin typeface="Bradley Hand ITC" panose="03070402050302030203" pitchFamily="66" charset="0"/>
              </a:rPr>
              <a:t>				Ta Jade</a:t>
            </a:r>
          </a:p>
        </p:txBody>
      </p:sp>
    </p:spTree>
    <p:extLst>
      <p:ext uri="{BB962C8B-B14F-4D97-AF65-F5344CB8AC3E}">
        <p14:creationId xmlns:p14="http://schemas.microsoft.com/office/powerpoint/2010/main" val="3981669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algn="ctr" rtl="0"/>
            <a:r>
              <a:rPr lang="fr-FR" dirty="0">
                <a:solidFill>
                  <a:srgbClr val="7030A0"/>
                </a:solidFill>
              </a:rPr>
              <a:t>L’histoire</a:t>
            </a:r>
          </a:p>
        </p:txBody>
      </p:sp>
      <p:sp>
        <p:nvSpPr>
          <p:cNvPr id="14" name="Espace réservé du contenu 13"/>
          <p:cNvSpPr>
            <a:spLocks noGrp="1"/>
          </p:cNvSpPr>
          <p:nvPr>
            <p:ph idx="1"/>
          </p:nvPr>
        </p:nvSpPr>
        <p:spPr>
          <a:xfrm>
            <a:off x="866692" y="1701579"/>
            <a:ext cx="10149179" cy="4394421"/>
          </a:xfrm>
        </p:spPr>
        <p:txBody>
          <a:bodyPr rtlCol="0">
            <a:normAutofit/>
          </a:bodyPr>
          <a:lstStyle/>
          <a:p>
            <a:pPr marL="45720" indent="0" rtl="0">
              <a:buNone/>
            </a:pPr>
            <a:r>
              <a:rPr lang="fr-FR" sz="3200" dirty="0">
                <a:solidFill>
                  <a:schemeClr val="tx1"/>
                </a:solidFill>
              </a:rPr>
              <a:t>C’est le moment de prendre la route !</a:t>
            </a:r>
          </a:p>
          <a:p>
            <a:pPr marL="45720" indent="0" rtl="0">
              <a:buNone/>
            </a:pPr>
            <a:r>
              <a:rPr lang="fr-FR" sz="3200" dirty="0">
                <a:solidFill>
                  <a:schemeClr val="tx1"/>
                </a:solidFill>
              </a:rPr>
              <a:t>Il ne reste plus qu’à charger la voiture avec toutes les valises, les objets de formes diverses. Un sacré casse-tête !</a:t>
            </a:r>
          </a:p>
          <a:p>
            <a:pPr marL="45720" indent="0" rtl="0">
              <a:buNone/>
            </a:pPr>
            <a:r>
              <a:rPr lang="fr-FR" sz="3200" dirty="0">
                <a:solidFill>
                  <a:schemeClr val="tx1"/>
                </a:solidFill>
              </a:rPr>
              <a:t>Ensuite, il faudra trouver des occupations sur la route en attendant d’arriver et de s’installer pour les vacances…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DB37E7B-E544-421C-C3B5-EFC07D22DF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149" y="4412973"/>
            <a:ext cx="2994837" cy="1995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088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9FDD07-9823-4013-A82A-931F1E37C8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3813" y="497150"/>
            <a:ext cx="9601200" cy="985421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fr-FR" dirty="0">
                <a:solidFill>
                  <a:srgbClr val="7030A0"/>
                </a:solidFill>
              </a:rPr>
              <a:t>Avant de partir, Augustin va chercher le courrier…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CCA624-64C8-4058-9B74-DC3FE6F682E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66992">
            <a:off x="4888508" y="1474573"/>
            <a:ext cx="7422294" cy="50695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Espace réservé du contenu 5">
            <a:extLst>
              <a:ext uri="{FF2B5EF4-FFF2-40B4-BE49-F238E27FC236}">
                <a16:creationId xmlns:a16="http://schemas.microsoft.com/office/drawing/2014/main" id="{BA73B27A-1884-765C-5E8D-9743F51F4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926" y="1655244"/>
            <a:ext cx="10222666" cy="4038600"/>
          </a:xfrm>
        </p:spPr>
        <p:txBody>
          <a:bodyPr/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pPr marL="0" indent="0">
              <a:buNone/>
            </a:pPr>
            <a:r>
              <a:rPr lang="fr-FR" sz="2400" b="1" dirty="0">
                <a:solidFill>
                  <a:prstClr val="black"/>
                </a:solidFill>
                <a:highlight>
                  <a:srgbClr val="C0C0C0"/>
                </a:highlight>
                <a:ea typeface="+mj-ea"/>
                <a:cs typeface="+mj-cs"/>
              </a:rPr>
              <a:t>Défi 4 :</a:t>
            </a:r>
          </a:p>
          <a:p>
            <a:pPr marL="0" indent="0">
              <a:buNone/>
            </a:pPr>
            <a:r>
              <a:rPr lang="fr-FR" sz="2400" b="1" dirty="0">
                <a:solidFill>
                  <a:prstClr val="black"/>
                </a:solidFill>
                <a:ea typeface="+mj-ea"/>
                <a:cs typeface="+mj-cs"/>
              </a:rPr>
              <a:t>Réécris le texte en langage</a:t>
            </a:r>
          </a:p>
          <a:p>
            <a:pPr marL="0" indent="0">
              <a:buNone/>
            </a:pPr>
            <a:r>
              <a:rPr lang="fr-FR" sz="2400" b="1" dirty="0">
                <a:solidFill>
                  <a:prstClr val="black"/>
                </a:solidFill>
                <a:ea typeface="+mj-ea"/>
                <a:cs typeface="+mj-cs"/>
              </a:rPr>
              <a:t>courant.</a:t>
            </a:r>
            <a:endParaRPr lang="fr-FR" sz="2400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55D36E8-B8D8-272F-D4FD-88BCD7879069}"/>
              </a:ext>
            </a:extLst>
          </p:cNvPr>
          <p:cNvSpPr txBox="1"/>
          <p:nvPr/>
        </p:nvSpPr>
        <p:spPr>
          <a:xfrm>
            <a:off x="644533" y="2228671"/>
            <a:ext cx="3582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Raphaël a écrit sa carte en langage familier. Recopie-la en langage courant. </a:t>
            </a:r>
          </a:p>
        </p:txBody>
      </p:sp>
    </p:spTree>
    <p:extLst>
      <p:ext uri="{BB962C8B-B14F-4D97-AF65-F5344CB8AC3E}">
        <p14:creationId xmlns:p14="http://schemas.microsoft.com/office/powerpoint/2010/main" val="1657490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CD9FB7-4800-465B-A485-EB3CB23D0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br>
              <a:rPr lang="fr-FR" sz="1100" dirty="0"/>
            </a:br>
            <a:r>
              <a:rPr lang="fr-FR" b="1" dirty="0">
                <a:solidFill>
                  <a:srgbClr val="7030A0"/>
                </a:solidFill>
              </a:rPr>
              <a:t>Mettre les valises dans le coffre…</a:t>
            </a:r>
            <a:br>
              <a:rPr lang="fr-FR" sz="1100" b="1" dirty="0"/>
            </a:br>
            <a:endParaRPr lang="fr-FR" sz="1100" b="1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6A30C3B-572D-4BDE-AF4C-0DCB6411B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5623" y="1828800"/>
            <a:ext cx="10069389" cy="47243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i="1" dirty="0">
                <a:solidFill>
                  <a:prstClr val="black"/>
                </a:solidFill>
                <a:ea typeface="+mj-ea"/>
                <a:cs typeface="+mj-cs"/>
              </a:rPr>
              <a:t>Jade a apporté tous les bagages devant le coffre de la voiture. Elle explique à son père à qui est chaque bagage. </a:t>
            </a:r>
          </a:p>
          <a:p>
            <a:pPr marL="0" indent="0">
              <a:buNone/>
            </a:pPr>
            <a:r>
              <a:rPr lang="fr-FR" dirty="0">
                <a:solidFill>
                  <a:srgbClr val="7030A0"/>
                </a:solidFill>
                <a:latin typeface="Comic Sans MS" panose="030F0702030302020204" pitchFamily="66" charset="0"/>
                <a:ea typeface="+mj-ea"/>
                <a:cs typeface="+mj-cs"/>
              </a:rPr>
              <a:t>Maman a une valise qui a 5 faces dont deux seulement sont des triangles. </a:t>
            </a:r>
          </a:p>
          <a:p>
            <a:pPr marL="0" indent="0">
              <a:buNone/>
            </a:pPr>
            <a:r>
              <a:rPr lang="fr-FR" dirty="0">
                <a:solidFill>
                  <a:srgbClr val="7030A0"/>
                </a:solidFill>
                <a:latin typeface="Comic Sans MS" panose="030F0702030302020204" pitchFamily="66" charset="0"/>
                <a:ea typeface="+mj-ea"/>
                <a:cs typeface="+mj-cs"/>
              </a:rPr>
              <a:t>Tom, le petit frère, emporte un jouet  qui a 6 faces, dont deux sont des losanges. </a:t>
            </a:r>
          </a:p>
          <a:p>
            <a:pPr marL="0" indent="0">
              <a:buNone/>
            </a:pPr>
            <a:r>
              <a:rPr lang="fr-FR" dirty="0">
                <a:solidFill>
                  <a:srgbClr val="7030A0"/>
                </a:solidFill>
                <a:latin typeface="Comic Sans MS" panose="030F0702030302020204" pitchFamily="66" charset="0"/>
                <a:ea typeface="+mj-ea"/>
                <a:cs typeface="+mj-cs"/>
              </a:rPr>
              <a:t>Emma, la petite sœur, a pris sa valise de poupées dont toutes les arêtes sont de la même longueur. </a:t>
            </a:r>
          </a:p>
          <a:p>
            <a:pPr marL="0" indent="0">
              <a:buNone/>
            </a:pPr>
            <a:r>
              <a:rPr lang="fr-FR" dirty="0">
                <a:solidFill>
                  <a:srgbClr val="7030A0"/>
                </a:solidFill>
                <a:latin typeface="Comic Sans MS" panose="030F0702030302020204" pitchFamily="66" charset="0"/>
                <a:ea typeface="+mj-ea"/>
                <a:cs typeface="+mj-cs"/>
              </a:rPr>
              <a:t>Papa a choisi un sac qui a 8 faces et 6 sommets. </a:t>
            </a:r>
          </a:p>
          <a:p>
            <a:pPr marL="0" indent="0">
              <a:buNone/>
            </a:pPr>
            <a:r>
              <a:rPr lang="fr-FR" dirty="0">
                <a:solidFill>
                  <a:srgbClr val="7030A0"/>
                </a:solidFill>
                <a:latin typeface="Comic Sans MS" panose="030F0702030302020204" pitchFamily="66" charset="0"/>
                <a:ea typeface="+mj-ea"/>
                <a:cs typeface="+mj-cs"/>
              </a:rPr>
              <a:t>Jade a pris deux sacs : un solide à cinq faces dont une seule n’est pas triangulaire et un à 8 sommets, de chaque sommet partent trois arêtes de trois longueurs différentes. </a:t>
            </a:r>
          </a:p>
          <a:p>
            <a:pPr marL="0" indent="0">
              <a:buNone/>
            </a:pPr>
            <a:endParaRPr lang="fr-FR" i="1" dirty="0">
              <a:solidFill>
                <a:prstClr val="black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19255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>
            <a:extLst>
              <a:ext uri="{FF2B5EF4-FFF2-40B4-BE49-F238E27FC236}">
                <a16:creationId xmlns:a16="http://schemas.microsoft.com/office/drawing/2014/main" id="{60E377BA-7DEE-9ACB-0EDD-CE73B7F50182}"/>
              </a:ext>
            </a:extLst>
          </p:cNvPr>
          <p:cNvSpPr txBox="1"/>
          <p:nvPr/>
        </p:nvSpPr>
        <p:spPr>
          <a:xfrm>
            <a:off x="311427" y="1895249"/>
            <a:ext cx="609467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400" b="1" dirty="0">
                <a:solidFill>
                  <a:prstClr val="black"/>
                </a:solidFill>
                <a:highlight>
                  <a:srgbClr val="C0C0C0"/>
                </a:highlight>
                <a:ea typeface="+mj-ea"/>
                <a:cs typeface="+mj-cs"/>
              </a:rPr>
              <a:t>Défi 5:</a:t>
            </a:r>
          </a:p>
          <a:p>
            <a:pPr marL="0" indent="0">
              <a:buNone/>
            </a:pPr>
            <a:r>
              <a:rPr lang="fr-FR" sz="2400" b="1" dirty="0">
                <a:solidFill>
                  <a:prstClr val="black"/>
                </a:solidFill>
                <a:ea typeface="+mj-ea"/>
                <a:cs typeface="+mj-cs"/>
              </a:rPr>
              <a:t>Associe la bonne forme de </a:t>
            </a:r>
          </a:p>
          <a:p>
            <a:pPr marL="0" indent="0">
              <a:buNone/>
            </a:pPr>
            <a:r>
              <a:rPr lang="fr-FR" sz="2400" b="1" dirty="0">
                <a:solidFill>
                  <a:prstClr val="black"/>
                </a:solidFill>
                <a:ea typeface="+mj-ea"/>
                <a:cs typeface="+mj-cs"/>
              </a:rPr>
              <a:t>valise à chacun.</a:t>
            </a:r>
            <a:endParaRPr lang="fr-FR" sz="2400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DDED729-3D55-834D-1E06-BF1E460300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300" y="0"/>
            <a:ext cx="4877794" cy="6873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946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CD9FB7-4800-465B-A485-EB3CB23D0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3811" y="363985"/>
            <a:ext cx="9601200" cy="982462"/>
          </a:xfrm>
        </p:spPr>
        <p:txBody>
          <a:bodyPr>
            <a:normAutofit/>
          </a:bodyPr>
          <a:lstStyle/>
          <a:p>
            <a:pPr algn="ctr"/>
            <a:r>
              <a:rPr lang="fr-FR" b="1" dirty="0">
                <a:solidFill>
                  <a:srgbClr val="7030A0"/>
                </a:solidFill>
              </a:rPr>
              <a:t>Le départ d’Augustin</a:t>
            </a:r>
            <a:endParaRPr lang="fr-FR" sz="1100" b="1" dirty="0">
              <a:solidFill>
                <a:srgbClr val="7030A0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6A30C3B-572D-4BDE-AF4C-0DCB6411B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6358" y="1606795"/>
            <a:ext cx="9601198" cy="3962400"/>
          </a:xfrm>
        </p:spPr>
        <p:txBody>
          <a:bodyPr/>
          <a:lstStyle/>
          <a:p>
            <a:pPr marL="0" indent="0">
              <a:buNone/>
            </a:pPr>
            <a:r>
              <a:rPr lang="fr-FR" dirty="0">
                <a:solidFill>
                  <a:prstClr val="black"/>
                </a:solidFill>
                <a:ea typeface="+mj-ea"/>
                <a:cs typeface="+mj-cs"/>
              </a:rPr>
              <a:t>Pour reconnaître sa valise, Augustin a colorié chaque sommet en rouge, vert, bleu et jaune. Il a aussi collé des autocollants sur les côtés. </a:t>
            </a:r>
          </a:p>
          <a:p>
            <a:pPr marL="0" indent="0">
              <a:buNone/>
            </a:pPr>
            <a:r>
              <a:rPr lang="fr-FR" b="1" dirty="0">
                <a:solidFill>
                  <a:prstClr val="black"/>
                </a:solidFill>
                <a:ea typeface="+mj-ea"/>
                <a:cs typeface="+mj-cs"/>
              </a:rPr>
              <a:t>Sur le patron de sa valise, retrouve de quelle couleur colorier les sommets du cube et écris les mots au bon endroit. Place la poignée sur la bonne face.</a:t>
            </a:r>
            <a:endParaRPr lang="fr-FR" b="1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1AE51FD-0AF9-4A72-9694-9D84D4DF7A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327722" y="3507627"/>
            <a:ext cx="2078436" cy="216536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891C70D-9748-4D04-A275-3C9886C8ED1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7787650" y="3536834"/>
            <a:ext cx="2078438" cy="2106949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CF455662-D1E4-46EF-9DFB-7C4E07DEE2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607974" y="3544653"/>
            <a:ext cx="2078436" cy="209131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164AB6C9-0CE5-4010-BC23-D6C2406B66A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949335" y="3618378"/>
            <a:ext cx="2078437" cy="1943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689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86DA4368-AE60-82E2-3C8A-D868966622FE}"/>
              </a:ext>
            </a:extLst>
          </p:cNvPr>
          <p:cNvSpPr txBox="1"/>
          <p:nvPr/>
        </p:nvSpPr>
        <p:spPr>
          <a:xfrm>
            <a:off x="682491" y="1612017"/>
            <a:ext cx="609467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sz="2400" b="1" dirty="0">
                <a:solidFill>
                  <a:prstClr val="black"/>
                </a:solidFill>
                <a:highlight>
                  <a:srgbClr val="C0C0C0"/>
                </a:highlight>
                <a:ea typeface="+mj-ea"/>
                <a:cs typeface="+mj-cs"/>
              </a:rPr>
              <a:t>Défi 6:</a:t>
            </a:r>
          </a:p>
          <a:p>
            <a:pPr marL="0" indent="0">
              <a:buNone/>
            </a:pPr>
            <a:r>
              <a:rPr lang="fr-FR" sz="2400" b="1" dirty="0">
                <a:solidFill>
                  <a:prstClr val="black"/>
                </a:solidFill>
                <a:ea typeface="+mj-ea"/>
                <a:cs typeface="+mj-cs"/>
              </a:rPr>
              <a:t>Colorie le patron de la valise d’Augustin.</a:t>
            </a:r>
            <a:endParaRPr lang="fr-FR" sz="2400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2956053-57BD-1E73-9AF1-65875B7F40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96337" y="1319448"/>
            <a:ext cx="5759290" cy="4381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899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1CD9FB7-4800-465B-A485-EB3CB23D0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5300" dirty="0">
                <a:solidFill>
                  <a:srgbClr val="7030A0"/>
                </a:solidFill>
              </a:rPr>
              <a:t>Sur la route</a:t>
            </a:r>
            <a:endParaRPr lang="fr-FR" sz="1100" b="1" dirty="0">
              <a:solidFill>
                <a:srgbClr val="7030A0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6A30C3B-572D-4BDE-AF4C-0DCB6411B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6063" y="1846691"/>
            <a:ext cx="9932504" cy="4781128"/>
          </a:xfrm>
        </p:spPr>
        <p:txBody>
          <a:bodyPr/>
          <a:lstStyle/>
          <a:p>
            <a:pPr marL="0" indent="0">
              <a:buNone/>
            </a:pPr>
            <a:r>
              <a:rPr lang="fr-FR" sz="2800" dirty="0">
                <a:solidFill>
                  <a:prstClr val="black"/>
                </a:solidFill>
                <a:ea typeface="+mj-ea"/>
                <a:cs typeface="+mj-cs"/>
              </a:rPr>
              <a:t>La route est très longue. Augustin en profite pour lire le règlement de la piscine. </a:t>
            </a:r>
          </a:p>
          <a:p>
            <a:pPr marL="0" indent="0">
              <a:buNone/>
            </a:pPr>
            <a:r>
              <a:rPr lang="fr-FR" sz="2400" dirty="0">
                <a:solidFill>
                  <a:prstClr val="black"/>
                </a:solidFill>
                <a:ea typeface="+mj-ea"/>
                <a:cs typeface="+mj-cs"/>
              </a:rPr>
              <a:t>		</a:t>
            </a:r>
          </a:p>
          <a:p>
            <a:pPr marL="0" indent="0">
              <a:buNone/>
            </a:pPr>
            <a:r>
              <a:rPr lang="fr-FR" sz="2400" b="1" dirty="0">
                <a:solidFill>
                  <a:prstClr val="black"/>
                </a:solidFill>
                <a:highlight>
                  <a:srgbClr val="C0C0C0"/>
                </a:highlight>
                <a:ea typeface="+mj-ea"/>
                <a:cs typeface="+mj-cs"/>
              </a:rPr>
              <a:t>Défi 7:</a:t>
            </a:r>
          </a:p>
          <a:p>
            <a:pPr marL="0" indent="0">
              <a:buNone/>
            </a:pPr>
            <a:r>
              <a:rPr lang="fr-FR" sz="2400" b="1" dirty="0">
                <a:solidFill>
                  <a:prstClr val="black"/>
                </a:solidFill>
                <a:ea typeface="+mj-ea"/>
                <a:cs typeface="+mj-cs"/>
              </a:rPr>
              <a:t>Augustin écrit une phrase de chaque sorte sur le règlement de la piscine: </a:t>
            </a:r>
            <a:r>
              <a:rPr lang="fr-FR" sz="2400" b="1" i="1" dirty="0">
                <a:solidFill>
                  <a:prstClr val="black"/>
                </a:solidFill>
                <a:ea typeface="+mj-ea"/>
                <a:cs typeface="+mj-cs"/>
              </a:rPr>
              <a:t>négative, exclamatives, </a:t>
            </a:r>
            <a:r>
              <a:rPr lang="fr-FR" sz="2400" b="1" i="1" dirty="0" err="1">
                <a:solidFill>
                  <a:prstClr val="black"/>
                </a:solidFill>
              </a:rPr>
              <a:t>interdiction,obligation,question</a:t>
            </a:r>
            <a:r>
              <a:rPr lang="fr-FR" sz="2400" b="1" i="1" dirty="0">
                <a:solidFill>
                  <a:prstClr val="black"/>
                </a:solidFill>
              </a:rPr>
              <a:t>.</a:t>
            </a:r>
            <a:endParaRPr lang="fr-FR" sz="2400" b="1" i="1" dirty="0">
              <a:solidFill>
                <a:prstClr val="black"/>
              </a:solidFill>
              <a:ea typeface="+mj-ea"/>
              <a:cs typeface="+mj-cs"/>
            </a:endParaRPr>
          </a:p>
          <a:p>
            <a:pPr marL="0" indent="0">
              <a:buNone/>
            </a:pPr>
            <a:endParaRPr lang="fr-FR" sz="2400" dirty="0">
              <a:solidFill>
                <a:prstClr val="black"/>
              </a:solidFill>
              <a:ea typeface="+mj-ea"/>
              <a:cs typeface="+mj-cs"/>
            </a:endParaRPr>
          </a:p>
          <a:p>
            <a:pPr marL="0" indent="0">
              <a:buNone/>
            </a:pP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579195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1D8DF28-7CBF-4566-825A-B0C2BD1D7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FFE969A-6FD4-D639-BDBF-33E3FC3530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8349C56-9A71-70BF-E166-BAD4CC15C3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686" y="427950"/>
            <a:ext cx="10726391" cy="6002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10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as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ase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e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457</Words>
  <Application>Microsoft Office PowerPoint</Application>
  <PresentationFormat>Grand écran</PresentationFormat>
  <Paragraphs>46</Paragraphs>
  <Slides>10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10</vt:i4>
      </vt:variant>
    </vt:vector>
  </HeadingPairs>
  <TitlesOfParts>
    <vt:vector size="18" baseType="lpstr">
      <vt:lpstr>Arial</vt:lpstr>
      <vt:lpstr>Arial Black</vt:lpstr>
      <vt:lpstr>Bradley Hand ITC</vt:lpstr>
      <vt:lpstr>Calibri</vt:lpstr>
      <vt:lpstr>Comic Sans MS</vt:lpstr>
      <vt:lpstr>Corbel</vt:lpstr>
      <vt:lpstr>Thème Office</vt:lpstr>
      <vt:lpstr>Base</vt:lpstr>
      <vt:lpstr>Les vacances de Jade et Augustin</vt:lpstr>
      <vt:lpstr>L’histoire</vt:lpstr>
      <vt:lpstr>Avant de partir, Augustin va chercher le courrier…</vt:lpstr>
      <vt:lpstr> Mettre les valises dans le coffre… </vt:lpstr>
      <vt:lpstr>Présentation PowerPoint</vt:lpstr>
      <vt:lpstr>Le départ d’Augustin</vt:lpstr>
      <vt:lpstr>Présentation PowerPoint</vt:lpstr>
      <vt:lpstr>Sur la route</vt:lpstr>
      <vt:lpstr>Présentation PowerPoint</vt:lpstr>
      <vt:lpstr>Sur la route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Gagne ton chapitre</dc:title>
  <dc:creator>MHF</dc:creator>
  <cp:lastModifiedBy>NP</cp:lastModifiedBy>
  <cp:revision>31</cp:revision>
  <dcterms:created xsi:type="dcterms:W3CDTF">2021-06-27T12:28:36Z</dcterms:created>
  <dcterms:modified xsi:type="dcterms:W3CDTF">2022-07-02T10:14:15Z</dcterms:modified>
</cp:coreProperties>
</file>