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74" r:id="rId5"/>
    <p:sldId id="257" r:id="rId6"/>
    <p:sldId id="302" r:id="rId7"/>
    <p:sldId id="300" r:id="rId8"/>
    <p:sldId id="272" r:id="rId9"/>
    <p:sldId id="311" r:id="rId10"/>
    <p:sldId id="273" r:id="rId11"/>
    <p:sldId id="286" r:id="rId12"/>
    <p:sldId id="303" r:id="rId13"/>
    <p:sldId id="304" r:id="rId14"/>
    <p:sldId id="306" r:id="rId15"/>
    <p:sldId id="307" r:id="rId16"/>
    <p:sldId id="308" r:id="rId17"/>
    <p:sldId id="292" r:id="rId18"/>
    <p:sldId id="309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015" autoAdjust="0"/>
    <p:restoredTop sz="94660"/>
  </p:normalViewPr>
  <p:slideViewPr>
    <p:cSldViewPr>
      <p:cViewPr varScale="1">
        <p:scale>
          <a:sx n="96" d="100"/>
          <a:sy n="96" d="100"/>
        </p:scale>
        <p:origin x="60" y="14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3302334-7E8B-4320-A1E2-4B05AC15A670}" type="datetimeFigureOut">
              <a:rPr lang="fr-FR" smtClean="0"/>
              <a:pPr/>
              <a:t>01/05/2022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9109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01/05/2022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2890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01/05/2022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5327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01/05/2022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1394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01/05/2022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9181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01/05/2022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4228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01/05/2022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0446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01/05/2022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9316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01/05/2022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6887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01/05/2022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7320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01/05/2022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294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73302334-7E8B-4320-A1E2-4B05AC15A670}" type="datetimeFigureOut">
              <a:rPr lang="fr-FR" smtClean="0"/>
              <a:pPr/>
              <a:t>01/05/2022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0829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en/phone-cell-mobile-cellphone-36042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3D33014-282B-4F20-ABDF-FF657AF288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576" y="0"/>
            <a:ext cx="10581251" cy="6885384"/>
          </a:xfrm>
          <a:prstGeom prst="rect">
            <a:avLst/>
          </a:prstGeom>
        </p:spPr>
      </p:pic>
      <p:sp>
        <p:nvSpPr>
          <p:cNvPr id="448" name="Titre 447"/>
          <p:cNvSpPr>
            <a:spLocks noGrp="1"/>
          </p:cNvSpPr>
          <p:nvPr>
            <p:ph type="ctrTitle"/>
          </p:nvPr>
        </p:nvSpPr>
        <p:spPr>
          <a:xfrm>
            <a:off x="0" y="188640"/>
            <a:ext cx="4832448" cy="1656184"/>
          </a:xfrm>
          <a:solidFill>
            <a:srgbClr val="FFFFCC"/>
          </a:solidFill>
          <a:ln w="28575"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fr-FR" sz="4400" b="1" dirty="0">
                <a:solidFill>
                  <a:srgbClr val="00B0F0"/>
                </a:solidFill>
              </a:rPr>
              <a:t>Les vacances de Laure et Liam</a:t>
            </a:r>
          </a:p>
        </p:txBody>
      </p:sp>
      <p:sp>
        <p:nvSpPr>
          <p:cNvPr id="449" name="Sous-titre 448"/>
          <p:cNvSpPr>
            <a:spLocks noGrp="1"/>
          </p:cNvSpPr>
          <p:nvPr>
            <p:ph type="subTitle" idx="1"/>
          </p:nvPr>
        </p:nvSpPr>
        <p:spPr>
          <a:xfrm>
            <a:off x="7092280" y="3411524"/>
            <a:ext cx="1941984" cy="720080"/>
          </a:xfrm>
          <a:solidFill>
            <a:schemeClr val="bg1"/>
          </a:solidFill>
          <a:ln w="76200"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fr-FR" sz="3600" dirty="0">
                <a:solidFill>
                  <a:schemeClr val="tx1"/>
                </a:solidFill>
                <a:latin typeface="Arial Black" panose="020B0A04020102020204" pitchFamily="34" charset="0"/>
              </a:rPr>
              <a:t>Jour 4</a:t>
            </a:r>
            <a:endParaRPr lang="fr-FR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3E7670-923B-4901-A053-8510B254E2DC}"/>
              </a:ext>
            </a:extLst>
          </p:cNvPr>
          <p:cNvSpPr/>
          <p:nvPr/>
        </p:nvSpPr>
        <p:spPr>
          <a:xfrm>
            <a:off x="8028384" y="4149080"/>
            <a:ext cx="72008" cy="13681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F7BD769-3DD1-4C5E-9935-E4DAE0D36615}"/>
              </a:ext>
            </a:extLst>
          </p:cNvPr>
          <p:cNvSpPr txBox="1"/>
          <p:nvPr/>
        </p:nvSpPr>
        <p:spPr>
          <a:xfrm>
            <a:off x="467544" y="620688"/>
            <a:ext cx="82296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15 :</a:t>
            </a:r>
          </a:p>
          <a:p>
            <a:pPr marL="0" indent="0">
              <a:buNone/>
            </a:pPr>
            <a:r>
              <a:rPr lang="fr-FR" sz="2800" b="1" dirty="0">
                <a:solidFill>
                  <a:prstClr val="black"/>
                </a:solidFill>
                <a:ea typeface="+mj-ea"/>
                <a:cs typeface="+mj-cs"/>
              </a:rPr>
              <a:t>Reproduis le tableau dans ton cahier </a:t>
            </a:r>
          </a:p>
          <a:p>
            <a:pPr marL="0" indent="0">
              <a:buNone/>
            </a:pPr>
            <a:r>
              <a:rPr lang="fr-FR" sz="2800" b="1" dirty="0">
                <a:solidFill>
                  <a:prstClr val="black"/>
                </a:solidFill>
                <a:ea typeface="+mj-ea"/>
                <a:cs typeface="+mj-cs"/>
              </a:rPr>
              <a:t>puis complète-le!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599AFE8-D715-476C-B1A1-227FC2F280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2708920"/>
            <a:ext cx="8179220" cy="31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20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803176"/>
          </a:xfrm>
        </p:spPr>
        <p:txBody>
          <a:bodyPr/>
          <a:lstStyle/>
          <a:p>
            <a:pPr algn="ctr"/>
            <a:r>
              <a:rPr lang="fr-FR" b="1" dirty="0">
                <a:solidFill>
                  <a:srgbClr val="00B0F0"/>
                </a:solidFill>
              </a:rPr>
              <a:t>La dernière épreuve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A30C3B-572D-4BDE-AF4C-0DCB6411B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421" y="1628800"/>
            <a:ext cx="7695019" cy="4038600"/>
          </a:xfrm>
        </p:spPr>
        <p:txBody>
          <a:bodyPr>
            <a:normAutofit/>
          </a:bodyPr>
          <a:lstStyle/>
          <a:p>
            <a:r>
              <a:rPr lang="fr-FR" sz="2400" dirty="0">
                <a:solidFill>
                  <a:prstClr val="black"/>
                </a:solidFill>
              </a:rPr>
              <a:t>Malheureusement, ils ne sont plus en tête du jeu. Ils ont été dépassés par une famille alsacienne très enthousiaste !</a:t>
            </a:r>
          </a:p>
          <a:p>
            <a:pPr marL="34290" indent="0">
              <a:buNone/>
            </a:pPr>
            <a:endParaRPr lang="fr-FR" sz="2400" dirty="0">
              <a:solidFill>
                <a:prstClr val="black"/>
              </a:solidFill>
            </a:endParaRPr>
          </a:p>
          <a:p>
            <a:r>
              <a:rPr lang="fr-FR" sz="2400" dirty="0">
                <a:solidFill>
                  <a:prstClr val="black"/>
                </a:solidFill>
              </a:rPr>
              <a:t>Peu importe, ils aiment jouer et se lancent dans la dernière épreuve, une énigme mathématique. S’ils répondent assez vite, ils peuvent encore être deuxièmes ! </a:t>
            </a:r>
            <a:endParaRPr lang="fr-FR" sz="24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4DFF339-25DE-4F0B-AB27-B33C4AA0F9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00"/>
          <a:stretch/>
        </p:blipFill>
        <p:spPr>
          <a:xfrm>
            <a:off x="2771800" y="3971627"/>
            <a:ext cx="3888432" cy="251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608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F7BD769-3DD1-4C5E-9935-E4DAE0D36615}"/>
              </a:ext>
            </a:extLst>
          </p:cNvPr>
          <p:cNvSpPr txBox="1"/>
          <p:nvPr/>
        </p:nvSpPr>
        <p:spPr>
          <a:xfrm>
            <a:off x="539552" y="1404041"/>
            <a:ext cx="82296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C0C0C0"/>
                </a:highlight>
                <a:uLnTx/>
                <a:uFillTx/>
                <a:latin typeface="Calibri"/>
                <a:ea typeface="+mn-ea"/>
                <a:cs typeface="+mn-cs"/>
              </a:rPr>
              <a:t>Défi 16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Résous cette</a:t>
            </a:r>
            <a:r>
              <a:rPr kumimoji="0" lang="fr-FR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énigme.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2EBF06A-E5DA-4F07-9F51-A73040E3AD81}"/>
              </a:ext>
            </a:extLst>
          </p:cNvPr>
          <p:cNvSpPr txBox="1"/>
          <p:nvPr/>
        </p:nvSpPr>
        <p:spPr>
          <a:xfrm>
            <a:off x="539552" y="2474791"/>
            <a:ext cx="5141714" cy="3148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le camping, il y a un poteau rouge indiquant le numéro de chaque emplacement.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y a 75 emplacements.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numéros sont faits avec des chiffres de 0 à 9 qui sont vissés.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chiffres 7 y a-t-il au total ? 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72FC778-F4AA-42BE-89E7-22F325AD36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370" y="2708920"/>
            <a:ext cx="3283222" cy="226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82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049" y="310032"/>
            <a:ext cx="7406640" cy="1356360"/>
          </a:xfrm>
        </p:spPr>
        <p:txBody>
          <a:bodyPr/>
          <a:lstStyle/>
          <a:p>
            <a:pPr algn="ctr"/>
            <a:r>
              <a:rPr lang="fr-FR" b="1" dirty="0">
                <a:solidFill>
                  <a:srgbClr val="00B0F0"/>
                </a:solidFill>
              </a:rPr>
              <a:t>Le barbecue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A30C3B-572D-4BDE-AF4C-0DCB6411B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3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prstClr val="black"/>
                </a:solidFill>
              </a:rPr>
              <a:t>Ils ont trouvé le résultat en premier et finissent donc deuxième du jeu ! Ils gagnent un magnifique parasol qui sera bien utile pour les prochaines vacances.</a:t>
            </a:r>
          </a:p>
          <a:p>
            <a:r>
              <a:rPr lang="fr-FR" sz="2800" dirty="0">
                <a:solidFill>
                  <a:prstClr val="black"/>
                </a:solidFill>
              </a:rPr>
              <a:t>La dernière soirée au camping se finit autour d’un barbecue joyeux ! </a:t>
            </a:r>
            <a:endParaRPr lang="fr-FR" sz="2800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468C5B3-DD0C-4150-BE06-E3EDCBEE41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369" y="3680075"/>
            <a:ext cx="3635896" cy="242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856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28424"/>
            <a:ext cx="7406640" cy="1356360"/>
          </a:xfrm>
        </p:spPr>
        <p:txBody>
          <a:bodyPr/>
          <a:lstStyle/>
          <a:p>
            <a:pPr algn="ctr"/>
            <a:r>
              <a:rPr lang="fr-FR" b="1" dirty="0">
                <a:solidFill>
                  <a:srgbClr val="00B0F0"/>
                </a:solidFill>
              </a:rPr>
              <a:t>La fin des vacances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A30C3B-572D-4BDE-AF4C-0DCB6411B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3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chemeClr val="tx1"/>
                </a:solidFill>
              </a:rPr>
              <a:t>Et voilà ! Les vacances se terminent pour Liam et Laure. C’est le jour du départ.</a:t>
            </a:r>
          </a:p>
          <a:p>
            <a:endParaRPr lang="fr-FR" sz="3200" dirty="0">
              <a:solidFill>
                <a:schemeClr val="tx1"/>
              </a:solidFill>
            </a:endParaRPr>
          </a:p>
          <a:p>
            <a:pPr marL="34290" indent="0">
              <a:buNone/>
            </a:pPr>
            <a:endParaRPr lang="fr-FR" sz="3200" dirty="0">
              <a:solidFill>
                <a:schemeClr val="tx1"/>
              </a:solidFill>
            </a:endParaRPr>
          </a:p>
          <a:p>
            <a:r>
              <a:rPr lang="fr-FR" sz="3200" dirty="0">
                <a:solidFill>
                  <a:schemeClr val="tx1"/>
                </a:solidFill>
              </a:rPr>
              <a:t>Sur la route, ils observent les paysages, profitent de la route et font des mots mêlés parlant des vacances !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FFDC94E-781C-4071-82AC-BF44E9EB93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99992" y="2132856"/>
            <a:ext cx="2530592" cy="172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141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2F7D8EDF-6849-46F1-B5B2-261D3AC20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60648"/>
            <a:ext cx="6365854" cy="6336704"/>
          </a:xfrm>
          <a:prstGeom prst="rect">
            <a:avLst/>
          </a:prstGeom>
        </p:spPr>
      </p:pic>
      <p:sp>
        <p:nvSpPr>
          <p:cNvPr id="9" name="Zone de texte 51">
            <a:extLst>
              <a:ext uri="{FF2B5EF4-FFF2-40B4-BE49-F238E27FC236}">
                <a16:creationId xmlns:a16="http://schemas.microsoft.com/office/drawing/2014/main" id="{C36DE24E-67F9-4F99-A10D-0329BC009847}"/>
              </a:ext>
            </a:extLst>
          </p:cNvPr>
          <p:cNvSpPr txBox="1"/>
          <p:nvPr/>
        </p:nvSpPr>
        <p:spPr>
          <a:xfrm>
            <a:off x="6660232" y="270519"/>
            <a:ext cx="2208654" cy="5832648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Mots mêlés « vacances »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 mots à trouver horizontalement ou verticalement 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1- ballon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2- barbecue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3- camping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4- famille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5- jeux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6 - partage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7- repos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8 - rires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9 - soleil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10 - tente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11 - visites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12 - zoo</a:t>
            </a:r>
          </a:p>
        </p:txBody>
      </p:sp>
    </p:spTree>
    <p:extLst>
      <p:ext uri="{BB962C8B-B14F-4D97-AF65-F5344CB8AC3E}">
        <p14:creationId xmlns:p14="http://schemas.microsoft.com/office/powerpoint/2010/main" val="444412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72" y="445846"/>
            <a:ext cx="7406640" cy="678898"/>
          </a:xfrm>
        </p:spPr>
        <p:txBody>
          <a:bodyPr/>
          <a:lstStyle/>
          <a:p>
            <a:pPr algn="ctr"/>
            <a:r>
              <a:rPr lang="fr-FR" b="1" dirty="0">
                <a:solidFill>
                  <a:srgbClr val="00B0F0"/>
                </a:solidFill>
              </a:rPr>
              <a:t>La visite du zoo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A30C3B-572D-4BDE-AF4C-0DCB6411B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922" y="1442925"/>
            <a:ext cx="5987008" cy="4525963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prstClr val="black"/>
                </a:solidFill>
              </a:rPr>
              <a:t>Aujourd’hui, Laure et Liam vont visiter un zoo. Ils adorent les animaux et la nature.</a:t>
            </a:r>
          </a:p>
          <a:p>
            <a:r>
              <a:rPr lang="fr-FR" sz="2800" dirty="0">
                <a:solidFill>
                  <a:prstClr val="black"/>
                </a:solidFill>
              </a:rPr>
              <a:t>Ils finissent leur visite par un enclos abritant des animaux sud américains : les </a:t>
            </a:r>
            <a:r>
              <a:rPr lang="fr-FR" sz="2800" b="1" dirty="0">
                <a:solidFill>
                  <a:prstClr val="black"/>
                </a:solidFill>
              </a:rPr>
              <a:t>nandous</a:t>
            </a:r>
            <a:r>
              <a:rPr lang="fr-FR" sz="2800" dirty="0">
                <a:solidFill>
                  <a:prstClr val="black"/>
                </a:solidFill>
              </a:rPr>
              <a:t>, espèce ressemblant à une autruche et les </a:t>
            </a:r>
            <a:r>
              <a:rPr lang="fr-FR" sz="2800" b="1" dirty="0">
                <a:solidFill>
                  <a:prstClr val="black"/>
                </a:solidFill>
              </a:rPr>
              <a:t>capybaras</a:t>
            </a:r>
            <a:r>
              <a:rPr lang="fr-FR" sz="2800" dirty="0">
                <a:solidFill>
                  <a:prstClr val="black"/>
                </a:solidFill>
              </a:rPr>
              <a:t>, les plus gros rongeurs du monde ! </a:t>
            </a:r>
            <a:endParaRPr lang="fr-FR" sz="28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2DEBA85-E82F-4C0C-8203-7102890DB7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26"/>
          <a:stretch/>
        </p:blipFill>
        <p:spPr>
          <a:xfrm>
            <a:off x="6876256" y="1700808"/>
            <a:ext cx="1917968" cy="374904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6DBDC43-6BB5-4D3C-8CCA-F3C1489898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6" t="14987" r="6934" b="18672"/>
          <a:stretch/>
        </p:blipFill>
        <p:spPr>
          <a:xfrm>
            <a:off x="3563888" y="4797152"/>
            <a:ext cx="3162255" cy="1751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189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9673" y="481114"/>
            <a:ext cx="7406640" cy="875184"/>
          </a:xfrm>
        </p:spPr>
        <p:txBody>
          <a:bodyPr/>
          <a:lstStyle/>
          <a:p>
            <a:r>
              <a:rPr lang="fr-FR" b="1" dirty="0">
                <a:solidFill>
                  <a:srgbClr val="00B0F0"/>
                </a:solidFill>
              </a:rPr>
              <a:t>Nandous et capybaras…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B461DA32-1120-4A1D-933C-4ACC64AB8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9673" y="1487242"/>
            <a:ext cx="7404653" cy="403860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fr-FR" sz="2400" dirty="0">
                <a:solidFill>
                  <a:schemeClr val="tx1"/>
                </a:solidFill>
              </a:rPr>
              <a:t>Sur le panneau de l’enclos, un défi est lancé aux visiteurs du parc :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361BAA0-F6C8-4016-AAB6-640129829F22}"/>
              </a:ext>
            </a:extLst>
          </p:cNvPr>
          <p:cNvSpPr txBox="1"/>
          <p:nvPr/>
        </p:nvSpPr>
        <p:spPr>
          <a:xfrm>
            <a:off x="179511" y="5661248"/>
            <a:ext cx="878497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13 :</a:t>
            </a:r>
          </a:p>
          <a:p>
            <a:pPr marL="0" indent="0">
              <a:buNone/>
            </a:pPr>
            <a:r>
              <a:rPr lang="fr-FR" sz="2800" b="1" dirty="0">
                <a:solidFill>
                  <a:prstClr val="black"/>
                </a:solidFill>
                <a:ea typeface="+mj-ea"/>
                <a:cs typeface="+mj-cs"/>
              </a:rPr>
              <a:t>Trouve combien il y a d’animaux de chaque espèce.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C93F507-5DB0-463B-8B97-39F48216BD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2348880"/>
            <a:ext cx="7553824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9302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731168"/>
          </a:xfrm>
        </p:spPr>
        <p:txBody>
          <a:bodyPr/>
          <a:lstStyle/>
          <a:p>
            <a:pPr algn="ctr"/>
            <a:r>
              <a:rPr lang="fr-FR" b="1" dirty="0">
                <a:solidFill>
                  <a:srgbClr val="00B0F0"/>
                </a:solidFill>
              </a:rPr>
              <a:t>Retour au camping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A30C3B-572D-4BDE-AF4C-0DCB6411B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1" y="1412776"/>
            <a:ext cx="8010384" cy="4683224"/>
          </a:xfrm>
        </p:spPr>
        <p:txBody>
          <a:bodyPr>
            <a:normAutofit/>
          </a:bodyPr>
          <a:lstStyle/>
          <a:p>
            <a:r>
              <a:rPr lang="fr-FR" sz="2400" dirty="0">
                <a:solidFill>
                  <a:schemeClr val="tx1"/>
                </a:solidFill>
              </a:rPr>
              <a:t>Tout le monde a participé à la recherche de la réponse ! Malgré tout, ils n’ont pas vu tous ces animaux, certains étaient cachés. </a:t>
            </a:r>
          </a:p>
          <a:p>
            <a:r>
              <a:rPr lang="fr-FR" sz="2400" dirty="0">
                <a:solidFill>
                  <a:schemeClr val="tx1"/>
                </a:solidFill>
              </a:rPr>
              <a:t>Après une longue journée au zoo, c’est le retour au camping.</a:t>
            </a:r>
          </a:p>
          <a:p>
            <a:r>
              <a:rPr lang="fr-FR" sz="2400" dirty="0">
                <a:solidFill>
                  <a:schemeClr val="tx1"/>
                </a:solidFill>
              </a:rPr>
              <a:t>Pendant que les uns et les autres lisent un livre ou se reposent, Liam décide d’appeler sa grand-mère pour lui raconter sa journée.</a:t>
            </a:r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256B9B7-4DA4-41BB-8A8F-8AF133166D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50"/>
          <a:stretch/>
        </p:blipFill>
        <p:spPr>
          <a:xfrm>
            <a:off x="3202661" y="4401108"/>
            <a:ext cx="2738678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278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250033"/>
            <a:ext cx="7099126" cy="659160"/>
          </a:xfrm>
        </p:spPr>
        <p:txBody>
          <a:bodyPr>
            <a:noAutofit/>
          </a:bodyPr>
          <a:lstStyle/>
          <a:p>
            <a:pPr algn="ctr"/>
            <a:r>
              <a:rPr lang="fr-FR" sz="3600" b="1" dirty="0">
                <a:solidFill>
                  <a:srgbClr val="00B0F0"/>
                </a:solidFill>
              </a:rPr>
              <a:t>Au téléphone…</a:t>
            </a:r>
            <a:endParaRPr lang="fr-FR" sz="3600" dirty="0">
              <a:solidFill>
                <a:srgbClr val="00B0F0"/>
              </a:solidFill>
            </a:endParaRP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48F4A86-E0CB-4B10-855E-D8D556540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908720"/>
            <a:ext cx="8507288" cy="5674642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  <a:tabLst>
                <a:tab pos="457200" algn="l"/>
                <a:tab pos="4273550" algn="l"/>
              </a:tabLst>
            </a:pPr>
            <a:r>
              <a:rPr lang="fr-FR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Bonjour Mamie, c’est Liam !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  <a:tabLst>
                <a:tab pos="457200" algn="l"/>
                <a:tab pos="4273550" algn="l"/>
              </a:tabLst>
            </a:pPr>
            <a:r>
              <a:rPr lang="fr-FR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 vas-tu mon chéri ? Tes vacances se passent bien ?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  <a:tabLst>
                <a:tab pos="457200" algn="l"/>
                <a:tab pos="4273550" algn="l"/>
              </a:tabLst>
            </a:pPr>
            <a:r>
              <a:rPr lang="fr-FR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Oui, mamie, ces vacances sont géniales ! Aujourd’hui, nous sommes allés visiter un zoo.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  <a:tabLst>
                <a:tab pos="457200" algn="l"/>
                <a:tab pos="4273550" algn="l"/>
              </a:tabLst>
            </a:pPr>
            <a:r>
              <a:rPr lang="fr-FR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Ah ça me rappelle la première fois où je t’ai emmené au zoo quand tu avais trois ans. Tu pleurais parce que tu avais peur des hippopotames ! As-tu pu voir des tigres ?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  <a:tabLst>
                <a:tab pos="457200" algn="l"/>
                <a:tab pos="4273550" algn="l"/>
              </a:tabLst>
            </a:pPr>
            <a:r>
              <a:rPr lang="fr-FR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Oui, on en a vu un de loin. Il dormait à l’ombre d’un arbre.</a:t>
            </a:r>
          </a:p>
          <a:p>
            <a:pPr marL="34290" indent="0">
              <a:lnSpc>
                <a:spcPct val="107000"/>
              </a:lnSpc>
              <a:spcAft>
                <a:spcPts val="800"/>
              </a:spcAft>
              <a:buNone/>
              <a:tabLst>
                <a:tab pos="4273550" algn="l"/>
              </a:tabLst>
            </a:pPr>
            <a:r>
              <a:rPr lang="fr-FR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communication s’interrompt un instant.</a:t>
            </a:r>
          </a:p>
          <a:p>
            <a:pPr>
              <a:buFontTx/>
              <a:buChar char="-"/>
            </a:pPr>
            <a:endParaRPr lang="fr-FR" sz="2300" dirty="0"/>
          </a:p>
        </p:txBody>
      </p:sp>
    </p:spTree>
    <p:extLst>
      <p:ext uri="{BB962C8B-B14F-4D97-AF65-F5344CB8AC3E}">
        <p14:creationId xmlns:p14="http://schemas.microsoft.com/office/powerpoint/2010/main" val="3889758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250033"/>
            <a:ext cx="7099126" cy="659160"/>
          </a:xfrm>
        </p:spPr>
        <p:txBody>
          <a:bodyPr>
            <a:noAutofit/>
          </a:bodyPr>
          <a:lstStyle/>
          <a:p>
            <a:pPr algn="ctr"/>
            <a:r>
              <a:rPr lang="fr-FR" sz="3600" b="1" dirty="0">
                <a:solidFill>
                  <a:srgbClr val="00B0F0"/>
                </a:solidFill>
              </a:rPr>
              <a:t>Au téléphone…</a:t>
            </a:r>
            <a:endParaRPr lang="fr-FR" sz="3600" dirty="0">
              <a:solidFill>
                <a:srgbClr val="00B0F0"/>
              </a:solidFill>
            </a:endParaRP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48F4A86-E0CB-4B10-855E-D8D556540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908720"/>
            <a:ext cx="8507288" cy="5674642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  <a:tabLst>
                <a:tab pos="457200" algn="l"/>
                <a:tab pos="4273550" algn="l"/>
              </a:tabLst>
            </a:pPr>
            <a:r>
              <a:rPr lang="fr-FR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es toujours là mamie ? Je ne t’entends plus !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  <a:tabLst>
                <a:tab pos="457200" algn="l"/>
                <a:tab pos="4273550" algn="l"/>
              </a:tabLst>
            </a:pPr>
            <a:r>
              <a:rPr lang="fr-FR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Oui, oui, c’est ton grand-père qui m’appelait. Je vais te laisser mon chéri.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  <a:tabLst>
                <a:tab pos="457200" algn="l"/>
                <a:tab pos="4273550" algn="l"/>
              </a:tabLst>
            </a:pPr>
            <a:r>
              <a:rPr lang="fr-FR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 de problèmes, mamie. Je te montrerai les photos quand on rentrera ! Répond Liam.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  <a:tabLst>
                <a:tab pos="457200" algn="l"/>
                <a:tab pos="4273550" algn="l"/>
              </a:tabLst>
            </a:pPr>
            <a:r>
              <a:rPr lang="fr-FR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Avec plaisir, profite bien !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  <a:tabLst>
                <a:tab pos="457200" algn="l"/>
                <a:tab pos="4273550" algn="l"/>
              </a:tabLst>
            </a:pPr>
            <a:r>
              <a:rPr lang="fr-FR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Amuse-toi bien, ajoute papi qui a pris le téléphone des mains de sa femme.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  <a:tabLst>
                <a:tab pos="457200" algn="l"/>
                <a:tab pos="4273550" algn="l"/>
              </a:tabLst>
            </a:pPr>
            <a:r>
              <a:rPr lang="fr-FR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Bisous à vous deux ! répond Liam avant de raccrocher.</a:t>
            </a:r>
          </a:p>
          <a:p>
            <a:pPr>
              <a:buFontTx/>
              <a:buChar char="-"/>
            </a:pPr>
            <a:endParaRPr lang="fr-FR" sz="2300" dirty="0"/>
          </a:p>
        </p:txBody>
      </p:sp>
    </p:spTree>
    <p:extLst>
      <p:ext uri="{BB962C8B-B14F-4D97-AF65-F5344CB8AC3E}">
        <p14:creationId xmlns:p14="http://schemas.microsoft.com/office/powerpoint/2010/main" val="195404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48F4A86-E0CB-4B10-855E-D8D556540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51440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fr-FR" sz="2400" b="1" dirty="0"/>
          </a:p>
          <a:p>
            <a:pPr marL="0" indent="0">
              <a:buNone/>
            </a:pPr>
            <a:endParaRPr lang="fr-FR" sz="2400" b="1" dirty="0"/>
          </a:p>
          <a:p>
            <a:pPr marL="0" indent="0">
              <a:buNone/>
            </a:pPr>
            <a:endParaRPr lang="fr-FR" sz="2400" b="1" dirty="0"/>
          </a:p>
          <a:p>
            <a:pPr marL="0" indent="0">
              <a:buNone/>
            </a:pPr>
            <a:endParaRPr lang="fr-FR" sz="2400" b="1" dirty="0"/>
          </a:p>
          <a:p>
            <a:pPr marL="0" indent="0">
              <a:buNone/>
            </a:pPr>
            <a:endParaRPr lang="fr-FR" sz="2400" b="1" dirty="0"/>
          </a:p>
          <a:p>
            <a:pPr marL="0" indent="0">
              <a:buNone/>
            </a:pPr>
            <a:endParaRPr lang="fr-FR" sz="2400" b="1" dirty="0"/>
          </a:p>
          <a:p>
            <a:pPr marL="0" indent="0">
              <a:buNone/>
            </a:pPr>
            <a:endParaRPr lang="fr-FR" sz="2400" b="1" dirty="0"/>
          </a:p>
          <a:p>
            <a:pPr marL="0" indent="0">
              <a:buNone/>
            </a:pPr>
            <a:endParaRPr lang="fr-FR" sz="2400" b="1" dirty="0"/>
          </a:p>
          <a:p>
            <a:pPr marL="0" indent="0">
              <a:buNone/>
            </a:pPr>
            <a:r>
              <a:rPr lang="fr-FR" sz="2600" b="1" dirty="0">
                <a:solidFill>
                  <a:schemeClr val="tx1"/>
                </a:solidFill>
              </a:rPr>
              <a:t>Enfin, trouve un camarade et lisez ce dialogue en y mettant le ton adapté.</a:t>
            </a:r>
          </a:p>
          <a:p>
            <a:pPr marL="0" indent="0">
              <a:buNone/>
            </a:pPr>
            <a:endParaRPr lang="fr-FR" sz="2400" b="1" dirty="0"/>
          </a:p>
          <a:p>
            <a:pPr marL="0" indent="0">
              <a:buNone/>
            </a:pPr>
            <a:endParaRPr lang="fr-FR" sz="2400" b="1" dirty="0"/>
          </a:p>
          <a:p>
            <a:pPr>
              <a:buFontTx/>
              <a:buChar char="-"/>
            </a:pPr>
            <a:endParaRPr lang="fr-FR" sz="2300" dirty="0"/>
          </a:p>
          <a:p>
            <a:pPr marL="0" indent="0">
              <a:buNone/>
            </a:pPr>
            <a:endParaRPr lang="fr-FR" sz="2300" dirty="0"/>
          </a:p>
        </p:txBody>
      </p:sp>
      <p:pic>
        <p:nvPicPr>
          <p:cNvPr id="5" name="Image 4" descr="Une image contenant horloge&#10;&#10;Description générée automatiquement">
            <a:extLst>
              <a:ext uri="{FF2B5EF4-FFF2-40B4-BE49-F238E27FC236}">
                <a16:creationId xmlns:a16="http://schemas.microsoft.com/office/drawing/2014/main" id="{9CD9128C-B780-4723-94B1-3C5DF48D8C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211960" y="2276872"/>
            <a:ext cx="1649004" cy="2574055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F80DA93-528C-4224-8E87-0E4100218472}"/>
              </a:ext>
            </a:extLst>
          </p:cNvPr>
          <p:cNvSpPr txBox="1"/>
          <p:nvPr/>
        </p:nvSpPr>
        <p:spPr>
          <a:xfrm>
            <a:off x="611560" y="836712"/>
            <a:ext cx="630216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14 :</a:t>
            </a:r>
          </a:p>
          <a:p>
            <a:pPr marL="0" indent="0">
              <a:buNone/>
            </a:pPr>
            <a:r>
              <a:rPr lang="fr-FR" sz="2800" b="1" dirty="0">
                <a:solidFill>
                  <a:prstClr val="black"/>
                </a:solidFill>
                <a:ea typeface="+mj-ea"/>
                <a:cs typeface="+mj-cs"/>
              </a:rPr>
              <a:t>Dans le dialogue, colorie les paroles de Liam en bleu, de mamie en jaune et de papi en vert.</a:t>
            </a:r>
          </a:p>
        </p:txBody>
      </p:sp>
    </p:spTree>
    <p:extLst>
      <p:ext uri="{BB962C8B-B14F-4D97-AF65-F5344CB8AC3E}">
        <p14:creationId xmlns:p14="http://schemas.microsoft.com/office/powerpoint/2010/main" val="323571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667" y="468424"/>
            <a:ext cx="7406640" cy="587152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>
                <a:solidFill>
                  <a:srgbClr val="00B0F0"/>
                </a:solidFill>
              </a:rPr>
              <a:t>Le grand jeu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A30C3B-572D-4BDE-AF4C-0DCB6411B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68760"/>
            <a:ext cx="8280919" cy="4827240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prstClr val="black"/>
                </a:solidFill>
              </a:rPr>
              <a:t>Les vacances passent vite. C’est le dernier jour au camping. Un grand jeu est organisé et de nombreuses familles participent ! Les familles de Laure et Liam ont fait une seule équipe appelée « Les capybaras motivés » !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38C6F00-55E0-4C28-A3DB-83DF227958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574" y="3861048"/>
            <a:ext cx="3816424" cy="2534344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BEA14BC1-5469-4B4F-91D9-504FB1FE2FCF}"/>
              </a:ext>
            </a:extLst>
          </p:cNvPr>
          <p:cNvSpPr txBox="1"/>
          <p:nvPr/>
        </p:nvSpPr>
        <p:spPr>
          <a:xfrm>
            <a:off x="533440" y="3356992"/>
            <a:ext cx="477012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prstClr val="black"/>
                </a:solidFill>
              </a:rPr>
              <a:t>Leur équipe est première après les épreuves de tir à la corde, de course en sac et de lancer de tongs ! 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420974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263" y="548680"/>
            <a:ext cx="7406640" cy="731168"/>
          </a:xfrm>
        </p:spPr>
        <p:txBody>
          <a:bodyPr/>
          <a:lstStyle/>
          <a:p>
            <a:pPr algn="ctr"/>
            <a:r>
              <a:rPr lang="fr-FR" b="1" dirty="0">
                <a:solidFill>
                  <a:srgbClr val="00B0F0"/>
                </a:solidFill>
              </a:rPr>
              <a:t>L’épreuve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A30C3B-572D-4BDE-AF4C-0DCB6411B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7" y="1842504"/>
            <a:ext cx="5040560" cy="4038600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prstClr val="black"/>
                </a:solidFill>
              </a:rPr>
              <a:t>L’épreuve suivante consiste à jouer au fameux jeu du baccalauréat.</a:t>
            </a:r>
          </a:p>
          <a:p>
            <a:r>
              <a:rPr lang="fr-FR" sz="2800" dirty="0">
                <a:solidFill>
                  <a:prstClr val="black"/>
                </a:solidFill>
              </a:rPr>
              <a:t>Il faut trouver un mot de la catégorie annoncée et qui commence par la lettre tirée au sort, le plus vite possible !</a:t>
            </a:r>
          </a:p>
          <a:p>
            <a:pPr marL="34290" indent="0">
              <a:buNone/>
            </a:pPr>
            <a:endParaRPr lang="fr-FR" sz="28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E1A9CC7-13EE-4E64-9C9F-DCC9701E41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7" r="20313" b="16762"/>
          <a:stretch/>
        </p:blipFill>
        <p:spPr>
          <a:xfrm>
            <a:off x="5508104" y="1842504"/>
            <a:ext cx="3096345" cy="323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079861"/>
      </p:ext>
    </p:extLst>
  </p:cSld>
  <p:clrMapOvr>
    <a:masterClrMapping/>
  </p:clrMapOvr>
</p:sld>
</file>

<file path=ppt/theme/theme1.xml><?xml version="1.0" encoding="utf-8"?>
<a:theme xmlns:a="http://schemas.openxmlformats.org/drawingml/2006/main" name="Base">
  <a:themeElements>
    <a:clrScheme name="Base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e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e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cquiredFrom xmlns="6d93d202-47fc-4405-873a-cab67cc5f1b2" xsi:nil="true"/>
    <IsSearchable xmlns="6d93d202-47fc-4405-873a-cab67cc5f1b2">true</IsSearchable>
    <EditorialStatus xmlns="6d93d202-47fc-4405-873a-cab67cc5f1b2">Complete</EditorialStatus>
    <OriginAsset xmlns="6d93d202-47fc-4405-873a-cab67cc5f1b2" xsi:nil="true"/>
    <ThumbnailAssetId xmlns="6d93d202-47fc-4405-873a-cab67cc5f1b2" xsi:nil="true"/>
    <TrustLevel xmlns="6d93d202-47fc-4405-873a-cab67cc5f1b2">3 Community New</TrustLevel>
    <MarketSpecific xmlns="6d93d202-47fc-4405-873a-cab67cc5f1b2">true</MarketSpecific>
    <TPNamespace xmlns="6d93d202-47fc-4405-873a-cab67cc5f1b2" xsi:nil="true"/>
    <DirectSourceMarket xmlns="6d93d202-47fc-4405-873a-cab67cc5f1b2">english</DirectSourceMarket>
    <MachineTranslated xmlns="6d93d202-47fc-4405-873a-cab67cc5f1b2">false</MachineTranslated>
    <PlannedPubDate xmlns="6d93d202-47fc-4405-873a-cab67cc5f1b2" xsi:nil="true"/>
    <SubmitterId xmlns="6d93d202-47fc-4405-873a-cab67cc5f1b2">9c60ae39-ee33-43c2-b863-454968d0f2cc</SubmitterId>
    <Downloads xmlns="6d93d202-47fc-4405-873a-cab67cc5f1b2">0</Downloads>
    <OriginalSourceMarket xmlns="6d93d202-47fc-4405-873a-cab67cc5f1b2">english</OriginalSourceMarket>
    <PublishTargets xmlns="6d93d202-47fc-4405-873a-cab67cc5f1b2">OfficeOnline</PublishTargets>
    <ArtSampleDocs xmlns="6d93d202-47fc-4405-873a-cab67cc5f1b2" xsi:nil="true"/>
    <ApprovalLog xmlns="6d93d202-47fc-4405-873a-cab67cc5f1b2" xsi:nil="true"/>
    <ApprovalStatus xmlns="6d93d202-47fc-4405-873a-cab67cc5f1b2">InProgress</ApprovalStatus>
    <TPComponent xmlns="6d93d202-47fc-4405-873a-cab67cc5f1b2">PPTFiles</TPComponent>
    <EditorialTags xmlns="6d93d202-47fc-4405-873a-cab67cc5f1b2" xsi:nil="true"/>
    <TPExecutable xmlns="6d93d202-47fc-4405-873a-cab67cc5f1b2" xsi:nil="true"/>
    <LastHandOff xmlns="6d93d202-47fc-4405-873a-cab67cc5f1b2" xsi:nil="true"/>
    <BusinessGroup xmlns="6d93d202-47fc-4405-873a-cab67cc5f1b2" xsi:nil="true"/>
    <TPAppVersion xmlns="6d93d202-47fc-4405-873a-cab67cc5f1b2">12</TPAppVersion>
    <VoteCount xmlns="6d93d202-47fc-4405-873a-cab67cc5f1b2" xsi:nil="true"/>
    <APAuthor xmlns="6d93d202-47fc-4405-873a-cab67cc5f1b2">
      <UserInfo>
        <DisplayName>_o14migrate</DisplayName>
        <AccountId>266</AccountId>
        <AccountType/>
      </UserInfo>
    </APAuthor>
    <TPCommandLine xmlns="6d93d202-47fc-4405-873a-cab67cc5f1b2">{PP} /n {FilePath}</TPCommandLine>
    <UACurrentWords xmlns="6d93d202-47fc-4405-873a-cab67cc5f1b2" xsi:nil="true"/>
    <AssetId xmlns="6d93d202-47fc-4405-873a-cab67cc5f1b2">TP030007503</AssetId>
    <Manager xmlns="6d93d202-47fc-4405-873a-cab67cc5f1b2" xsi:nil="true"/>
    <NumericId xmlns="6d93d202-47fc-4405-873a-cab67cc5f1b2">-1</NumericId>
    <Component xmlns="64acb2c5-0a2b-4bda-bd34-58e36cbb80d2" xsi:nil="true"/>
    <HandoffToMSDN xmlns="6d93d202-47fc-4405-873a-cab67cc5f1b2" xsi:nil="true"/>
    <Markets xmlns="6d93d202-47fc-4405-873a-cab67cc5f1b2">
      <Value>2</Value>
    </Markets>
    <UALocComments xmlns="6d93d202-47fc-4405-873a-cab67cc5f1b2" xsi:nil="true"/>
    <UALocRecommendation xmlns="6d93d202-47fc-4405-873a-cab67cc5f1b2">Localize</UALocRecommendation>
    <AssetStart xmlns="6d93d202-47fc-4405-873a-cab67cc5f1b2">2010-04-16T14:19:12+00:00</AssetStart>
    <CrawlForDependencies xmlns="6d93d202-47fc-4405-873a-cab67cc5f1b2">false</CrawlForDependencies>
    <LastModifiedDateTime xmlns="6d93d202-47fc-4405-873a-cab67cc5f1b2" xsi:nil="true"/>
    <LastPublishResultLookup xmlns="6d93d202-47fc-4405-873a-cab67cc5f1b2" xsi:nil="true"/>
    <PublishStatusLookup xmlns="6d93d202-47fc-4405-873a-cab67cc5f1b2">
      <Value>328462</Value>
      <Value>502578</Value>
    </PublishStatusLookup>
    <AverageRating xmlns="6d93d202-47fc-4405-873a-cab67cc5f1b2" xsi:nil="true"/>
    <CSXUpdate xmlns="6d93d202-47fc-4405-873a-cab67cc5f1b2">false</CSXUpdate>
    <UAProjectedTotalWords xmlns="6d93d202-47fc-4405-873a-cab67cc5f1b2" xsi:nil="true"/>
    <AssetExpire xmlns="6d93d202-47fc-4405-873a-cab67cc5f1b2">2100-01-01T00:00:00+00:00</AssetExpire>
    <AssetType xmlns="6d93d202-47fc-4405-873a-cab67cc5f1b2">TP</AssetType>
    <IntlLangReviewDate xmlns="6d93d202-47fc-4405-873a-cab67cc5f1b2" xsi:nil="true"/>
    <TPFriendlyName xmlns="6d93d202-47fc-4405-873a-cab67cc5f1b2">Thème vacances - Serviette de bain</TPFriendlyName>
    <IntlLangReview xmlns="6d93d202-47fc-4405-873a-cab67cc5f1b2" xsi:nil="true"/>
    <OOCacheId xmlns="6d93d202-47fc-4405-873a-cab67cc5f1b2" xsi:nil="true"/>
    <PolicheckWords xmlns="6d93d202-47fc-4405-873a-cab67cc5f1b2" xsi:nil="true"/>
    <TemplateStatus xmlns="6d93d202-47fc-4405-873a-cab67cc5f1b2">Complete</TemplateStatus>
    <CSXSubmissionMarket xmlns="6d93d202-47fc-4405-873a-cab67cc5f1b2" xsi:nil="true"/>
    <FriendlyTitle xmlns="6d93d202-47fc-4405-873a-cab67cc5f1b2" xsi:nil="true"/>
    <TPLaunchHelpLinkType xmlns="6d93d202-47fc-4405-873a-cab67cc5f1b2" xsi:nil="true"/>
    <Providers xmlns="6d93d202-47fc-4405-873a-cab67cc5f1b2" xsi:nil="true"/>
    <SourceTitle xmlns="6d93d202-47fc-4405-873a-cab67cc5f1b2">Thème vacances - Serviette de bain</SourceTitle>
    <TemplateTemplateType xmlns="6d93d202-47fc-4405-873a-cab67cc5f1b2">PowerPoint 12 Default</TemplateTemplateType>
    <TimesCloned xmlns="6d93d202-47fc-4405-873a-cab67cc5f1b2" xsi:nil="true"/>
    <ClipArtFilename xmlns="6d93d202-47fc-4405-873a-cab67cc5f1b2" xsi:nil="true"/>
    <APDescription xmlns="6d93d202-47fc-4405-873a-cab67cc5f1b2" xsi:nil="true"/>
    <TPApplication xmlns="6d93d202-47fc-4405-873a-cab67cc5f1b2">PowerPoint</TPApplication>
    <CSXHash xmlns="6d93d202-47fc-4405-873a-cab67cc5f1b2">6q/nHjyq9hwzewXyKef3kYXv2U4=</CSXHash>
    <PrimaryImageGen xmlns="6d93d202-47fc-4405-873a-cab67cc5f1b2">true</PrimaryImageGen>
    <ContentItem xmlns="6d93d202-47fc-4405-873a-cab67cc5f1b2" xsi:nil="true"/>
    <IsDeleted xmlns="6d93d202-47fc-4405-873a-cab67cc5f1b2">false</IsDeleted>
    <ShowIn xmlns="6d93d202-47fc-4405-873a-cab67cc5f1b2">Show everywhere</ShowIn>
    <BugNumber xmlns="6d93d202-47fc-4405-873a-cab67cc5f1b2" xsi:nil="true"/>
    <LegacyData xmlns="6d93d202-47fc-4405-873a-cab67cc5f1b2">ListingID:;Manager:;BuildStatus:Publish Passed;MockupPath:</LegacyData>
    <TPLaunchHelpLink xmlns="6d93d202-47fc-4405-873a-cab67cc5f1b2" xsi:nil="true"/>
    <Milestone xmlns="6d93d202-47fc-4405-873a-cab67cc5f1b2" xsi:nil="true"/>
    <UANotes xmlns="6d93d202-47fc-4405-873a-cab67cc5f1b2" xsi:nil="true"/>
    <Description0 xmlns="64acb2c5-0a2b-4bda-bd34-58e36cbb80d2" xsi:nil="true"/>
    <IntlLangReviewer xmlns="6d93d202-47fc-4405-873a-cab67cc5f1b2" xsi:nil="true"/>
    <IntlLocPriority xmlns="6d93d202-47fc-4405-873a-cab67cc5f1b2" xsi:nil="true"/>
    <OpenTemplate xmlns="6d93d202-47fc-4405-873a-cab67cc5f1b2">true</OpenTemplate>
    <Provider xmlns="6d93d202-47fc-4405-873a-cab67cc5f1b2" xsi:nil="true"/>
    <CSXSubmissionDate xmlns="6d93d202-47fc-4405-873a-cab67cc5f1b2">2009-10-11T07:00:00+00:00</CSXSubmissionDate>
    <TPClientViewer xmlns="6d93d202-47fc-4405-873a-cab67cc5f1b2" xsi:nil="true"/>
    <DSATActionTaken xmlns="6d93d202-47fc-4405-873a-cab67cc5f1b2" xsi:nil="true"/>
    <APEditor xmlns="6d93d202-47fc-4405-873a-cab67cc5f1b2">
      <UserInfo>
        <DisplayName>_o14migrate</DisplayName>
        <AccountId>266</AccountId>
        <AccountType/>
      </UserInfo>
    </APEditor>
    <TPInstallLocation xmlns="6d93d202-47fc-4405-873a-cab67cc5f1b2">{My Templates}</TPInstallLocation>
    <OutputCachingOn xmlns="6d93d202-47fc-4405-873a-cab67cc5f1b2">false</OutputCachingOn>
    <ParentAssetId xmlns="6d93d202-47fc-4405-873a-cab67cc5f1b2" xsi:nil="true"/>
    <LocManualTestRequired xmlns="6d93d202-47fc-4405-873a-cab67cc5f1b2">false</LocManualTestRequired>
    <LocalizationTagsTaxHTField0 xmlns="6d93d202-47fc-4405-873a-cab67cc5f1b2">
      <Terms xmlns="http://schemas.microsoft.com/office/infopath/2007/PartnerControls"/>
    </LocalizationTagsTaxHTField0>
    <CampaignTagsTaxHTField0 xmlns="6d93d202-47fc-4405-873a-cab67cc5f1b2">
      <Terms xmlns="http://schemas.microsoft.com/office/infopath/2007/PartnerControls"/>
    </CampaignTagsTaxHTField0>
    <LocLastLocAttemptVersionLookup xmlns="6d93d202-47fc-4405-873a-cab67cc5f1b2">169925</LocLastLocAttemptVersionLookup>
    <InternalTagsTaxHTField0 xmlns="6d93d202-47fc-4405-873a-cab67cc5f1b2">
      <Terms xmlns="http://schemas.microsoft.com/office/infopath/2007/PartnerControls"/>
    </InternalTagsTaxHTField0>
    <LocRecommendedHandoff xmlns="6d93d202-47fc-4405-873a-cab67cc5f1b2" xsi:nil="true"/>
    <BlockPublish xmlns="6d93d202-47fc-4405-873a-cab67cc5f1b2">false</BlockPublish>
    <LocComments xmlns="6d93d202-47fc-4405-873a-cab67cc5f1b2" xsi:nil="true"/>
    <TaxCatchAll xmlns="6d93d202-47fc-4405-873a-cab67cc5f1b2"/>
    <OriginalRelease xmlns="6d93d202-47fc-4405-873a-cab67cc5f1b2">14</OriginalRelease>
    <RecommendationsModifier xmlns="6d93d202-47fc-4405-873a-cab67cc5f1b2" xsi:nil="true"/>
    <ScenarioTagsTaxHTField0 xmlns="6d93d202-47fc-4405-873a-cab67cc5f1b2">
      <Terms xmlns="http://schemas.microsoft.com/office/infopath/2007/PartnerControls"/>
    </ScenarioTagsTaxHTField0>
    <FeatureTagsTaxHTField0 xmlns="6d93d202-47fc-4405-873a-cab67cc5f1b2">
      <Terms xmlns="http://schemas.microsoft.com/office/infopath/2007/PartnerControls"/>
    </FeatureTagsTaxHTField0>
    <LocMarketGroupTiers2 xmlns="6d93d202-47fc-4405-873a-cab67cc5f1b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9924D1ECC420D47A2456556BC94F7370400BDF4491DEA4973499845289601F88B9F" ma:contentTypeVersion="55" ma:contentTypeDescription="Create a new document." ma:contentTypeScope="" ma:versionID="41eb558a2b826e6e4f9defd990175bec">
  <xsd:schema xmlns:xsd="http://www.w3.org/2001/XMLSchema" xmlns:xs="http://www.w3.org/2001/XMLSchema" xmlns:p="http://schemas.microsoft.com/office/2006/metadata/properties" xmlns:ns2="6d93d202-47fc-4405-873a-cab67cc5f1b2" xmlns:ns3="64acb2c5-0a2b-4bda-bd34-58e36cbb80d2" targetNamespace="http://schemas.microsoft.com/office/2006/metadata/properties" ma:root="true" ma:fieldsID="19deea0185cf7bc57eee9b90b1ba2ace" ns2:_="" ns3:_="">
    <xsd:import namespace="6d93d202-47fc-4405-873a-cab67cc5f1b2"/>
    <xsd:import namespace="64acb2c5-0a2b-4bda-bd34-58e36cbb80d2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  <xsd:element ref="ns3:Description0" minOccurs="0"/>
                <xsd:element ref="ns3:Compon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93d202-47fc-4405-873a-cab67cc5f1b2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dc79c007-7f28-4db9-9ba1-525d19a3279b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80C6DD30-196A-4C6B-B1BF-A43F3B8ACD4F}" ma:internalName="CSXSubmissionMarket" ma:readOnly="false" ma:showField="MarketName" ma:web="6d93d202-47fc-4405-873a-cab67cc5f1b2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bb16b974-ed24-4278-8820-8e232d38904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E2D4CA2-442A-4FDA-AA57-71B8C7B2C53C}" ma:internalName="InProjectListLookup" ma:readOnly="true" ma:showField="InProjectList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fd9a49dc-3dbf-4047-b62d-1d587abe7b40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E2D4CA2-442A-4FDA-AA57-71B8C7B2C53C}" ma:internalName="LastCompleteVersionLookup" ma:readOnly="true" ma:showField="LastCompleteVersion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E2D4CA2-442A-4FDA-AA57-71B8C7B2C53C}" ma:internalName="LastPreviewErrorLookup" ma:readOnly="true" ma:showField="LastPreviewError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E2D4CA2-442A-4FDA-AA57-71B8C7B2C53C}" ma:internalName="LastPreviewResultLookup" ma:readOnly="true" ma:showField="LastPreviewResult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E2D4CA2-442A-4FDA-AA57-71B8C7B2C53C}" ma:internalName="LastPreviewAttemptDateLookup" ma:readOnly="true" ma:showField="LastPreviewAttemptDate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E2D4CA2-442A-4FDA-AA57-71B8C7B2C53C}" ma:internalName="LastPreviewedByLookup" ma:readOnly="true" ma:showField="LastPreviewedBy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E2D4CA2-442A-4FDA-AA57-71B8C7B2C53C}" ma:internalName="LastPreviewTimeLookup" ma:readOnly="true" ma:showField="LastPreviewTime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E2D4CA2-442A-4FDA-AA57-71B8C7B2C53C}" ma:internalName="LastPreviewVersionLookup" ma:readOnly="true" ma:showField="LastPreviewVersion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E2D4CA2-442A-4FDA-AA57-71B8C7B2C53C}" ma:internalName="LastPublishErrorLookup" ma:readOnly="true" ma:showField="LastPublishError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E2D4CA2-442A-4FDA-AA57-71B8C7B2C53C}" ma:internalName="LastPublishResultLookup" ma:readOnly="true" ma:showField="LastPublishResult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E2D4CA2-442A-4FDA-AA57-71B8C7B2C53C}" ma:internalName="LastPublishAttemptDateLookup" ma:readOnly="true" ma:showField="LastPublishAttemptDate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E2D4CA2-442A-4FDA-AA57-71B8C7B2C53C}" ma:internalName="LastPublishedByLookup" ma:readOnly="true" ma:showField="LastPublishedBy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E2D4CA2-442A-4FDA-AA57-71B8C7B2C53C}" ma:internalName="LastPublishTimeLookup" ma:readOnly="true" ma:showField="LastPublishTime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E2D4CA2-442A-4FDA-AA57-71B8C7B2C53C}" ma:internalName="LastPublishVersionLookup" ma:readOnly="true" ma:showField="LastPublishVersion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4CDE398E-75A7-4993-8C61-2BFD31F64754}" ma:internalName="LocLastLocAttemptVersionLookup" ma:readOnly="false" ma:showField="LastLocAttemptVersion" ma:web="6d93d202-47fc-4405-873a-cab67cc5f1b2">
      <xsd:simpleType>
        <xsd:restriction base="dms:Lookup"/>
      </xsd:simpleType>
    </xsd:element>
    <xsd:element name="LocLastLocAttemptVersionTypeLookup" ma:index="72" nillable="true" ma:displayName="Loc Last Loc Attempt Version Type" ma:default="" ma:list="{4CDE398E-75A7-4993-8C61-2BFD31F64754}" ma:internalName="LocLastLocAttemptVersionTypeLookup" ma:readOnly="true" ma:showField="LastLocAttemptVersionType" ma:web="6d93d202-47fc-4405-873a-cab67cc5f1b2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4CDE398E-75A7-4993-8C61-2BFD31F64754}" ma:internalName="LocNewPublishedVersionLookup" ma:readOnly="true" ma:showField="NewPublishedVersion" ma:web="6d93d202-47fc-4405-873a-cab67cc5f1b2">
      <xsd:simpleType>
        <xsd:restriction base="dms:Lookup"/>
      </xsd:simpleType>
    </xsd:element>
    <xsd:element name="LocOverallHandbackStatusLookup" ma:index="76" nillable="true" ma:displayName="Loc Overall Handback Status" ma:default="" ma:list="{4CDE398E-75A7-4993-8C61-2BFD31F64754}" ma:internalName="LocOverallHandbackStatusLookup" ma:readOnly="true" ma:showField="OverallHandbackStatus" ma:web="6d93d202-47fc-4405-873a-cab67cc5f1b2">
      <xsd:simpleType>
        <xsd:restriction base="dms:Lookup"/>
      </xsd:simpleType>
    </xsd:element>
    <xsd:element name="LocOverallLocStatusLookup" ma:index="77" nillable="true" ma:displayName="Loc Overall Localize Status" ma:default="" ma:list="{4CDE398E-75A7-4993-8C61-2BFD31F64754}" ma:internalName="LocOverallLocStatusLookup" ma:readOnly="true" ma:showField="OverallLocStatus" ma:web="6d93d202-47fc-4405-873a-cab67cc5f1b2">
      <xsd:simpleType>
        <xsd:restriction base="dms:Lookup"/>
      </xsd:simpleType>
    </xsd:element>
    <xsd:element name="LocOverallPreviewStatusLookup" ma:index="78" nillable="true" ma:displayName="Loc Overall Preview Status" ma:default="" ma:list="{4CDE398E-75A7-4993-8C61-2BFD31F64754}" ma:internalName="LocOverallPreviewStatusLookup" ma:readOnly="true" ma:showField="OverallPreviewStatus" ma:web="6d93d202-47fc-4405-873a-cab67cc5f1b2">
      <xsd:simpleType>
        <xsd:restriction base="dms:Lookup"/>
      </xsd:simpleType>
    </xsd:element>
    <xsd:element name="LocOverallPublishStatusLookup" ma:index="79" nillable="true" ma:displayName="Loc Overall Publish Status" ma:default="" ma:list="{4CDE398E-75A7-4993-8C61-2BFD31F64754}" ma:internalName="LocOverallPublishStatusLookup" ma:readOnly="true" ma:showField="OverallPublishStatus" ma:web="6d93d202-47fc-4405-873a-cab67cc5f1b2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4CDE398E-75A7-4993-8C61-2BFD31F64754}" ma:internalName="LocProcessedForHandoffsLookup" ma:readOnly="true" ma:showField="ProcessedForHandoffs" ma:web="6d93d202-47fc-4405-873a-cab67cc5f1b2">
      <xsd:simpleType>
        <xsd:restriction base="dms:Lookup"/>
      </xsd:simpleType>
    </xsd:element>
    <xsd:element name="LocProcessedForMarketsLookup" ma:index="82" nillable="true" ma:displayName="Loc Processed For Markets" ma:default="" ma:list="{4CDE398E-75A7-4993-8C61-2BFD31F64754}" ma:internalName="LocProcessedForMarketsLookup" ma:readOnly="true" ma:showField="ProcessedForMarkets" ma:web="6d93d202-47fc-4405-873a-cab67cc5f1b2">
      <xsd:simpleType>
        <xsd:restriction base="dms:Lookup"/>
      </xsd:simpleType>
    </xsd:element>
    <xsd:element name="LocPublishedDependentAssetsLookup" ma:index="83" nillable="true" ma:displayName="Loc Published Dependent Assets" ma:default="" ma:list="{4CDE398E-75A7-4993-8C61-2BFD31F64754}" ma:internalName="LocPublishedDependentAssetsLookup" ma:readOnly="true" ma:showField="PublishedDependentAssets" ma:web="6d93d202-47fc-4405-873a-cab67cc5f1b2">
      <xsd:simpleType>
        <xsd:restriction base="dms:Lookup"/>
      </xsd:simpleType>
    </xsd:element>
    <xsd:element name="LocPublishedLinkedAssetsLookup" ma:index="84" nillable="true" ma:displayName="Loc Published Linked Assets" ma:default="" ma:list="{4CDE398E-75A7-4993-8C61-2BFD31F64754}" ma:internalName="LocPublishedLinkedAssetsLookup" ma:readOnly="true" ma:showField="PublishedLinkedAssets" ma:web="6d93d202-47fc-4405-873a-cab67cc5f1b2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db560eb5-700a-4f94-8fda-b57de4261f12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80C6DD30-196A-4C6B-B1BF-A43F3B8ACD4F}" ma:internalName="Markets" ma:readOnly="false" ma:showField="MarketName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E2D4CA2-442A-4FDA-AA57-71B8C7B2C53C}" ma:internalName="NumOfRatingsLookup" ma:readOnly="true" ma:showField="NumOfRatings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E2D4CA2-442A-4FDA-AA57-71B8C7B2C53C}" ma:internalName="PublishStatusLookup" ma:readOnly="false" ma:showField="PublishStatus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6e3f7319-fb8f-4449-8902-000ab73a8566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11d213f5-ec09-44b6-a8be-9da225be7a8d}" ma:internalName="TaxCatchAll" ma:showField="CatchAllData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11d213f5-ec09-44b6-a8be-9da225be7a8d}" ma:internalName="TaxCatchAllLabel" ma:readOnly="true" ma:showField="CatchAllDataLabel" ma:web="6d93d202-47fc-4405-873a-cab67cc5f1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acb2c5-0a2b-4bda-bd34-58e36cbb80d2" elementFormDefault="qualified">
    <xsd:import namespace="http://schemas.microsoft.com/office/2006/documentManagement/types"/>
    <xsd:import namespace="http://schemas.microsoft.com/office/infopath/2007/PartnerControls"/>
    <xsd:element name="Description0" ma:index="134" nillable="true" ma:displayName="Description" ma:internalName="Description0">
      <xsd:simpleType>
        <xsd:restriction base="dms:Note"/>
      </xsd:simpleType>
    </xsd:element>
    <xsd:element name="Component" ma:index="135" nillable="true" ma:displayName="Component" ma:internalName="Component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218F381-6081-4CA4-9362-4DFDF4A53A1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FC2669E-97F1-4D08-B337-627AF1E3D2C2}">
  <ds:schemaRefs>
    <ds:schemaRef ds:uri="64acb2c5-0a2b-4bda-bd34-58e36cbb80d2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6d93d202-47fc-4405-873a-cab67cc5f1b2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7901504-4EB6-4833-B604-0544AA3A84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93d202-47fc-4405-873a-cab67cc5f1b2"/>
    <ds:schemaRef ds:uri="64acb2c5-0a2b-4bda-bd34-58e36cbb80d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TM03457444[[fn=Base]]</Template>
  <TotalTime>2421</TotalTime>
  <Words>733</Words>
  <Application>Microsoft Office PowerPoint</Application>
  <PresentationFormat>Affichage à l'écran (4:3)</PresentationFormat>
  <Paragraphs>81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 Black</vt:lpstr>
      <vt:lpstr>Calibri</vt:lpstr>
      <vt:lpstr>Corbel</vt:lpstr>
      <vt:lpstr>Times New Roman</vt:lpstr>
      <vt:lpstr>Base</vt:lpstr>
      <vt:lpstr>Les vacances de Laure et Liam</vt:lpstr>
      <vt:lpstr>La visite du zoo</vt:lpstr>
      <vt:lpstr>Nandous et capybaras…</vt:lpstr>
      <vt:lpstr>Retour au camping</vt:lpstr>
      <vt:lpstr>Au téléphone…</vt:lpstr>
      <vt:lpstr>Au téléphone…</vt:lpstr>
      <vt:lpstr>Présentation PowerPoint</vt:lpstr>
      <vt:lpstr>Le grand jeu</vt:lpstr>
      <vt:lpstr>L’épreuve</vt:lpstr>
      <vt:lpstr>Présentation PowerPoint</vt:lpstr>
      <vt:lpstr>La dernière épreuve</vt:lpstr>
      <vt:lpstr>Présentation PowerPoint</vt:lpstr>
      <vt:lpstr>Le barbecue</vt:lpstr>
      <vt:lpstr>La fin des vacances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Dominique LEMAISTRE</dc:creator>
  <cp:lastModifiedBy>MH</cp:lastModifiedBy>
  <cp:revision>93</cp:revision>
  <dcterms:created xsi:type="dcterms:W3CDTF">2020-06-06T15:02:36Z</dcterms:created>
  <dcterms:modified xsi:type="dcterms:W3CDTF">2022-05-01T16:01:30Z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0x01010069924D1ECC420D47A2456556BC94F7370400BDF4491DEA4973499845289601F88B9F</vt:lpwstr>
  </property>
  <property fmtid="{D5CDD505-2E9C-101B-9397-08002B2CF9AE}" pid="3" name="Applications">
    <vt:lpwstr>53;#PowerPoint 12</vt:lpwstr>
  </property>
  <property fmtid="{D5CDD505-2E9C-101B-9397-08002B2CF9AE}" pid="4" name="Order">
    <vt:r8>8627700</vt:r8>
  </property>
  <property fmtid="{D5CDD505-2E9C-101B-9397-08002B2CF9AE}" pid="5" name="APTrustLevel">
    <vt:r8>3</vt:r8>
  </property>
</Properties>
</file>