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0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085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7330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5237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032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692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7746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0954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6998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358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3257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2573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FCF7D-31D9-405E-BA6B-2B7A807AA611}" type="datetimeFigureOut">
              <a:rPr lang="fr-FR" smtClean="0"/>
              <a:t>16/07/2022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7CC51-97F7-407B-8280-F9F3E53B1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9935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png"/><Relationship Id="rId7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3FEFCD-B50C-48FC-8075-85104A2B8DBB}"/>
              </a:ext>
            </a:extLst>
          </p:cNvPr>
          <p:cNvSpPr/>
          <p:nvPr/>
        </p:nvSpPr>
        <p:spPr>
          <a:xfrm>
            <a:off x="1159462" y="1369062"/>
            <a:ext cx="2320413" cy="270387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6000" dirty="0">
                <a:solidFill>
                  <a:srgbClr val="00B0F0"/>
                </a:solidFill>
                <a:latin typeface="Lexie Readable" pitchFamily="2" charset="0"/>
                <a:ea typeface="Lexie Readable" pitchFamily="2" charset="0"/>
              </a:rPr>
              <a:t>je</a:t>
            </a:r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pic>
        <p:nvPicPr>
          <p:cNvPr id="4" name="Image 3" descr="Une image contenant dessin&#10;&#10;Description générée automatiquement">
            <a:extLst>
              <a:ext uri="{FF2B5EF4-FFF2-40B4-BE49-F238E27FC236}">
                <a16:creationId xmlns:a16="http://schemas.microsoft.com/office/drawing/2014/main" id="{D1500B6B-8D71-42CA-BD4B-ED1FB4F3DD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21981" r="12425" b="16760"/>
          <a:stretch/>
        </p:blipFill>
        <p:spPr>
          <a:xfrm>
            <a:off x="1764678" y="2720997"/>
            <a:ext cx="1109980" cy="12388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47B28D2-3D1B-4726-AD6B-C81A659B4239}"/>
              </a:ext>
            </a:extLst>
          </p:cNvPr>
          <p:cNvSpPr/>
          <p:nvPr/>
        </p:nvSpPr>
        <p:spPr>
          <a:xfrm>
            <a:off x="4085091" y="1369061"/>
            <a:ext cx="2320413" cy="270387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6000" dirty="0">
                <a:solidFill>
                  <a:srgbClr val="00B0F0"/>
                </a:solidFill>
                <a:latin typeface="Lexie Readable" pitchFamily="2" charset="0"/>
                <a:ea typeface="Lexie Readable" pitchFamily="2" charset="0"/>
              </a:rPr>
              <a:t>tu</a:t>
            </a:r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pic>
        <p:nvPicPr>
          <p:cNvPr id="7" name="Image 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4CE514AD-B36D-455F-B52D-0754D77FB6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21981" r="12425" b="16760"/>
          <a:stretch/>
        </p:blipFill>
        <p:spPr>
          <a:xfrm>
            <a:off x="4690307" y="2720996"/>
            <a:ext cx="1109980" cy="12388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0A3DAB5-7A4E-46C1-8DA1-C9468E834934}"/>
              </a:ext>
            </a:extLst>
          </p:cNvPr>
          <p:cNvSpPr/>
          <p:nvPr/>
        </p:nvSpPr>
        <p:spPr>
          <a:xfrm>
            <a:off x="7010720" y="1369060"/>
            <a:ext cx="2320413" cy="270387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6000" dirty="0">
                <a:solidFill>
                  <a:srgbClr val="00B0F0"/>
                </a:solidFill>
                <a:latin typeface="Lexie Readable" pitchFamily="2" charset="0"/>
                <a:ea typeface="Lexie Readable" pitchFamily="2" charset="0"/>
              </a:rPr>
              <a:t>il</a:t>
            </a:r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pic>
        <p:nvPicPr>
          <p:cNvPr id="9" name="Image 8" descr="Une image contenant dessin&#10;&#10;Description générée automatiquement">
            <a:extLst>
              <a:ext uri="{FF2B5EF4-FFF2-40B4-BE49-F238E27FC236}">
                <a16:creationId xmlns:a16="http://schemas.microsoft.com/office/drawing/2014/main" id="{D9E710EE-4946-4F47-8C72-A769D06BAE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21981" r="12425" b="16760"/>
          <a:stretch/>
        </p:blipFill>
        <p:spPr>
          <a:xfrm>
            <a:off x="7615936" y="2720995"/>
            <a:ext cx="1109980" cy="123886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FCF833B-9A7B-4D13-B3BB-7812B14A3D04}"/>
              </a:ext>
            </a:extLst>
          </p:cNvPr>
          <p:cNvSpPr/>
          <p:nvPr/>
        </p:nvSpPr>
        <p:spPr>
          <a:xfrm>
            <a:off x="1159462" y="4549797"/>
            <a:ext cx="2320413" cy="270387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6000" dirty="0">
                <a:solidFill>
                  <a:srgbClr val="00B0F0"/>
                </a:solidFill>
                <a:latin typeface="Lexie Readable" pitchFamily="2" charset="0"/>
                <a:ea typeface="Lexie Readable" pitchFamily="2" charset="0"/>
              </a:rPr>
              <a:t>elle</a:t>
            </a:r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pic>
        <p:nvPicPr>
          <p:cNvPr id="13" name="Image 12" descr="Une image contenant dessin&#10;&#10;Description générée automatiquement">
            <a:extLst>
              <a:ext uri="{FF2B5EF4-FFF2-40B4-BE49-F238E27FC236}">
                <a16:creationId xmlns:a16="http://schemas.microsoft.com/office/drawing/2014/main" id="{55508D5D-EC46-49D9-B731-5469A5410F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21981" r="12425" b="16760"/>
          <a:stretch/>
        </p:blipFill>
        <p:spPr>
          <a:xfrm>
            <a:off x="1764678" y="5901732"/>
            <a:ext cx="1109980" cy="123886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0669F8E-08FF-4AE1-8FC9-D7B37D1A3A9F}"/>
              </a:ext>
            </a:extLst>
          </p:cNvPr>
          <p:cNvSpPr/>
          <p:nvPr/>
        </p:nvSpPr>
        <p:spPr>
          <a:xfrm>
            <a:off x="4085091" y="4549796"/>
            <a:ext cx="2320413" cy="270387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6000" dirty="0">
                <a:solidFill>
                  <a:srgbClr val="00B0F0"/>
                </a:solidFill>
                <a:latin typeface="Lexie Readable" pitchFamily="2" charset="0"/>
                <a:ea typeface="Lexie Readable" pitchFamily="2" charset="0"/>
              </a:rPr>
              <a:t>nous</a:t>
            </a:r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pic>
        <p:nvPicPr>
          <p:cNvPr id="17" name="Image 1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EA59B8F1-C599-4BBD-AB72-051543997E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21981" r="12425" b="16760"/>
          <a:stretch/>
        </p:blipFill>
        <p:spPr>
          <a:xfrm>
            <a:off x="4690307" y="5901731"/>
            <a:ext cx="1109980" cy="123886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F74B5B8-CDCE-4A39-A401-DA93EAD3C4FA}"/>
              </a:ext>
            </a:extLst>
          </p:cNvPr>
          <p:cNvSpPr/>
          <p:nvPr/>
        </p:nvSpPr>
        <p:spPr>
          <a:xfrm>
            <a:off x="7010720" y="4549795"/>
            <a:ext cx="2320413" cy="270387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6000" dirty="0">
                <a:solidFill>
                  <a:srgbClr val="00B0F0"/>
                </a:solidFill>
                <a:latin typeface="Lexie Readable" pitchFamily="2" charset="0"/>
                <a:ea typeface="Lexie Readable" pitchFamily="2" charset="0"/>
              </a:rPr>
              <a:t>vous</a:t>
            </a:r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pic>
        <p:nvPicPr>
          <p:cNvPr id="40" name="Image 39" descr="Une image contenant dessin&#10;&#10;Description générée automatiquement">
            <a:extLst>
              <a:ext uri="{FF2B5EF4-FFF2-40B4-BE49-F238E27FC236}">
                <a16:creationId xmlns:a16="http://schemas.microsoft.com/office/drawing/2014/main" id="{EE964E96-87A1-4323-9371-AB4E766B2A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21981" r="12425" b="16760"/>
          <a:stretch/>
        </p:blipFill>
        <p:spPr>
          <a:xfrm>
            <a:off x="7615936" y="5901730"/>
            <a:ext cx="1109980" cy="123886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F679AF9-9F4C-E2E2-80FE-DCB8F8243EA9}"/>
              </a:ext>
            </a:extLst>
          </p:cNvPr>
          <p:cNvSpPr txBox="1"/>
          <p:nvPr/>
        </p:nvSpPr>
        <p:spPr>
          <a:xfrm>
            <a:off x="150725" y="110532"/>
            <a:ext cx="8571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>
                <a:solidFill>
                  <a:srgbClr val="00B050"/>
                </a:solidFill>
              </a:rPr>
              <a:t>CE1 : G2e : J’identifie le pronom personnel sujet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A61EE8A-C319-D81E-D7C2-B314339ABB8E}"/>
              </a:ext>
            </a:extLst>
          </p:cNvPr>
          <p:cNvSpPr txBox="1"/>
          <p:nvPr/>
        </p:nvSpPr>
        <p:spPr>
          <a:xfrm>
            <a:off x="241160" y="502418"/>
            <a:ext cx="9164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Découpe</a:t>
            </a:r>
            <a:r>
              <a:rPr lang="fr-FR" dirty="0"/>
              <a:t> les cartes et les pronoms personnels. </a:t>
            </a:r>
            <a:r>
              <a:rPr lang="fr-FR" b="1" dirty="0"/>
              <a:t>Associe</a:t>
            </a:r>
            <a:r>
              <a:rPr lang="fr-FR" dirty="0"/>
              <a:t> chaque carte au pronom personnel qui correspond.</a:t>
            </a:r>
          </a:p>
        </p:txBody>
      </p:sp>
    </p:spTree>
    <p:extLst>
      <p:ext uri="{BB962C8B-B14F-4D97-AF65-F5344CB8AC3E}">
        <p14:creationId xmlns:p14="http://schemas.microsoft.com/office/powerpoint/2010/main" val="3096354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3FEFCD-B50C-48FC-8075-85104A2B8DBB}"/>
              </a:ext>
            </a:extLst>
          </p:cNvPr>
          <p:cNvSpPr/>
          <p:nvPr/>
        </p:nvSpPr>
        <p:spPr>
          <a:xfrm>
            <a:off x="373626" y="344129"/>
            <a:ext cx="2320413" cy="270387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6000" dirty="0">
                <a:solidFill>
                  <a:srgbClr val="00B0F0"/>
                </a:solidFill>
                <a:latin typeface="Lexie Readable" pitchFamily="2" charset="0"/>
                <a:ea typeface="Lexie Readable" pitchFamily="2" charset="0"/>
              </a:rPr>
              <a:t>ils</a:t>
            </a:r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pic>
        <p:nvPicPr>
          <p:cNvPr id="4" name="Image 3" descr="Une image contenant dessin&#10;&#10;Description générée automatiquement">
            <a:extLst>
              <a:ext uri="{FF2B5EF4-FFF2-40B4-BE49-F238E27FC236}">
                <a16:creationId xmlns:a16="http://schemas.microsoft.com/office/drawing/2014/main" id="{D1500B6B-8D71-42CA-BD4B-ED1FB4F3DD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21981" r="12425" b="16760"/>
          <a:stretch/>
        </p:blipFill>
        <p:spPr>
          <a:xfrm>
            <a:off x="978842" y="1696064"/>
            <a:ext cx="1109980" cy="12388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47B28D2-3D1B-4726-AD6B-C81A659B4239}"/>
              </a:ext>
            </a:extLst>
          </p:cNvPr>
          <p:cNvSpPr/>
          <p:nvPr/>
        </p:nvSpPr>
        <p:spPr>
          <a:xfrm>
            <a:off x="3299255" y="344128"/>
            <a:ext cx="2320413" cy="270387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6000" dirty="0">
                <a:solidFill>
                  <a:srgbClr val="00B0F0"/>
                </a:solidFill>
                <a:latin typeface="Lexie Readable" pitchFamily="2" charset="0"/>
                <a:ea typeface="Lexie Readable" pitchFamily="2" charset="0"/>
              </a:rPr>
              <a:t>elles</a:t>
            </a:r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pic>
        <p:nvPicPr>
          <p:cNvPr id="7" name="Image 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4CE514AD-B36D-455F-B52D-0754D77FB6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7" t="21981" r="12425" b="16760"/>
          <a:stretch/>
        </p:blipFill>
        <p:spPr>
          <a:xfrm>
            <a:off x="3904471" y="1696063"/>
            <a:ext cx="1109980" cy="123886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FCF833B-9A7B-4D13-B3BB-7812B14A3D04}"/>
              </a:ext>
            </a:extLst>
          </p:cNvPr>
          <p:cNvSpPr/>
          <p:nvPr/>
        </p:nvSpPr>
        <p:spPr>
          <a:xfrm>
            <a:off x="373626" y="3524864"/>
            <a:ext cx="2320413" cy="2703871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0669F8E-08FF-4AE1-8FC9-D7B37D1A3A9F}"/>
              </a:ext>
            </a:extLst>
          </p:cNvPr>
          <p:cNvSpPr/>
          <p:nvPr/>
        </p:nvSpPr>
        <p:spPr>
          <a:xfrm>
            <a:off x="3299255" y="3524863"/>
            <a:ext cx="2320413" cy="2703871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pic>
        <p:nvPicPr>
          <p:cNvPr id="6" name="Image 5" descr="Une image contenant garçon, enfant, intérieur, petit&#10;&#10;Description générée automatiquement">
            <a:extLst>
              <a:ext uri="{FF2B5EF4-FFF2-40B4-BE49-F238E27FC236}">
                <a16:creationId xmlns:a16="http://schemas.microsoft.com/office/drawing/2014/main" id="{9D7FC68E-C529-482C-8569-2799878AB0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48" y="4044010"/>
            <a:ext cx="2220767" cy="1665575"/>
          </a:xfrm>
          <a:prstGeom prst="rect">
            <a:avLst/>
          </a:prstGeom>
        </p:spPr>
      </p:pic>
      <p:pic>
        <p:nvPicPr>
          <p:cNvPr id="12" name="Image 11" descr="Une image contenant garçon, enfant, petit, intérieur&#10;&#10;Description générée automatiquement">
            <a:extLst>
              <a:ext uri="{FF2B5EF4-FFF2-40B4-BE49-F238E27FC236}">
                <a16:creationId xmlns:a16="http://schemas.microsoft.com/office/drawing/2014/main" id="{1CB443EE-EA5A-41B7-B322-BA12331B5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077" y="4044009"/>
            <a:ext cx="2220768" cy="166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70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3FEFCD-B50C-48FC-8075-85104A2B8DBB}"/>
              </a:ext>
            </a:extLst>
          </p:cNvPr>
          <p:cNvSpPr/>
          <p:nvPr/>
        </p:nvSpPr>
        <p:spPr>
          <a:xfrm>
            <a:off x="373626" y="344129"/>
            <a:ext cx="2320413" cy="2703871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7B28D2-3D1B-4726-AD6B-C81A659B4239}"/>
              </a:ext>
            </a:extLst>
          </p:cNvPr>
          <p:cNvSpPr/>
          <p:nvPr/>
        </p:nvSpPr>
        <p:spPr>
          <a:xfrm>
            <a:off x="3299255" y="344128"/>
            <a:ext cx="2320413" cy="2703871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A3DAB5-7A4E-46C1-8DA1-C9468E834934}"/>
              </a:ext>
            </a:extLst>
          </p:cNvPr>
          <p:cNvSpPr/>
          <p:nvPr/>
        </p:nvSpPr>
        <p:spPr>
          <a:xfrm>
            <a:off x="6224884" y="344127"/>
            <a:ext cx="2320413" cy="2703871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FCF833B-9A7B-4D13-B3BB-7812B14A3D04}"/>
              </a:ext>
            </a:extLst>
          </p:cNvPr>
          <p:cNvSpPr/>
          <p:nvPr/>
        </p:nvSpPr>
        <p:spPr>
          <a:xfrm>
            <a:off x="373626" y="3524864"/>
            <a:ext cx="2320413" cy="2703871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0669F8E-08FF-4AE1-8FC9-D7B37D1A3A9F}"/>
              </a:ext>
            </a:extLst>
          </p:cNvPr>
          <p:cNvSpPr/>
          <p:nvPr/>
        </p:nvSpPr>
        <p:spPr>
          <a:xfrm>
            <a:off x="3299255" y="3524863"/>
            <a:ext cx="2320413" cy="2703871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F74B5B8-CDCE-4A39-A401-DA93EAD3C4FA}"/>
              </a:ext>
            </a:extLst>
          </p:cNvPr>
          <p:cNvSpPr/>
          <p:nvPr/>
        </p:nvSpPr>
        <p:spPr>
          <a:xfrm>
            <a:off x="6224884" y="3524862"/>
            <a:ext cx="2320413" cy="2703871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dirty="0">
              <a:solidFill>
                <a:srgbClr val="00B0F0"/>
              </a:solidFill>
              <a:latin typeface="Lexie Readable" pitchFamily="2" charset="0"/>
              <a:ea typeface="Lexie Readable" pitchFamily="2" charset="0"/>
            </a:endParaRPr>
          </a:p>
        </p:txBody>
      </p:sp>
      <p:pic>
        <p:nvPicPr>
          <p:cNvPr id="6" name="Image 5" descr="Une image contenant garçon, petit, enfant, tenant&#10;&#10;Description générée automatiquement">
            <a:extLst>
              <a:ext uri="{FF2B5EF4-FFF2-40B4-BE49-F238E27FC236}">
                <a16:creationId xmlns:a16="http://schemas.microsoft.com/office/drawing/2014/main" id="{E98340FE-7D2A-4E9C-80B4-35F3C42B1F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0" t="5091" r="27764" b="-364"/>
          <a:stretch/>
        </p:blipFill>
        <p:spPr>
          <a:xfrm>
            <a:off x="658762" y="408036"/>
            <a:ext cx="1750142" cy="2576051"/>
          </a:xfrm>
          <a:prstGeom prst="rect">
            <a:avLst/>
          </a:prstGeom>
        </p:spPr>
      </p:pic>
      <p:pic>
        <p:nvPicPr>
          <p:cNvPr id="10" name="Image 9" descr="Une image contenant jouet, intérieur, poupée, table&#10;&#10;Description générée automatiquement">
            <a:extLst>
              <a:ext uri="{FF2B5EF4-FFF2-40B4-BE49-F238E27FC236}">
                <a16:creationId xmlns:a16="http://schemas.microsoft.com/office/drawing/2014/main" id="{DF8D336C-A8FF-48F7-8A66-A270C39200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25" t="4253" r="32941" b="1867"/>
          <a:stretch/>
        </p:blipFill>
        <p:spPr>
          <a:xfrm>
            <a:off x="3590601" y="447365"/>
            <a:ext cx="1737719" cy="2536722"/>
          </a:xfrm>
          <a:prstGeom prst="rect">
            <a:avLst/>
          </a:prstGeom>
        </p:spPr>
      </p:pic>
      <p:pic>
        <p:nvPicPr>
          <p:cNvPr id="13" name="Image 12" descr="Une image contenant garçon, jouet, petit, enfant&#10;&#10;Description générée automatiquement">
            <a:extLst>
              <a:ext uri="{FF2B5EF4-FFF2-40B4-BE49-F238E27FC236}">
                <a16:creationId xmlns:a16="http://schemas.microsoft.com/office/drawing/2014/main" id="{DC0A6703-1E49-477A-9803-4440BD23E9E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2" t="3251" r="8319" b="5398"/>
          <a:stretch/>
        </p:blipFill>
        <p:spPr>
          <a:xfrm>
            <a:off x="6319238" y="800208"/>
            <a:ext cx="2120664" cy="1798888"/>
          </a:xfrm>
          <a:prstGeom prst="rect">
            <a:avLst/>
          </a:prstGeom>
        </p:spPr>
      </p:pic>
      <p:pic>
        <p:nvPicPr>
          <p:cNvPr id="16" name="Image 15" descr="Une image contenant jouet, intérieur, petit, table&#10;&#10;Description générée automatiquement">
            <a:extLst>
              <a:ext uri="{FF2B5EF4-FFF2-40B4-BE49-F238E27FC236}">
                <a16:creationId xmlns:a16="http://schemas.microsoft.com/office/drawing/2014/main" id="{8D00615C-B6A6-4728-AA45-02E8915FCF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t="10585" r="5623" b="4552"/>
          <a:stretch/>
        </p:blipFill>
        <p:spPr>
          <a:xfrm>
            <a:off x="473501" y="4048028"/>
            <a:ext cx="2120664" cy="1657537"/>
          </a:xfrm>
          <a:prstGeom prst="rect">
            <a:avLst/>
          </a:prstGeom>
        </p:spPr>
      </p:pic>
      <p:pic>
        <p:nvPicPr>
          <p:cNvPr id="18" name="Image 17" descr="Une image contenant jouet, poupée, intérieur, petit&#10;&#10;Description générée automatiquement">
            <a:extLst>
              <a:ext uri="{FF2B5EF4-FFF2-40B4-BE49-F238E27FC236}">
                <a16:creationId xmlns:a16="http://schemas.microsoft.com/office/drawing/2014/main" id="{83EFF023-7475-434B-907A-AD5B75A552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429" y="4048028"/>
            <a:ext cx="2106514" cy="1579886"/>
          </a:xfrm>
          <a:prstGeom prst="rect">
            <a:avLst/>
          </a:prstGeom>
        </p:spPr>
      </p:pic>
      <p:pic>
        <p:nvPicPr>
          <p:cNvPr id="21" name="Image 20" descr="Une image contenant enfant, petit, garçon, intérieur&#10;&#10;Description générée automatiquement">
            <a:extLst>
              <a:ext uri="{FF2B5EF4-FFF2-40B4-BE49-F238E27FC236}">
                <a16:creationId xmlns:a16="http://schemas.microsoft.com/office/drawing/2014/main" id="{9002606D-349D-4F36-A185-9747D3D09F1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" t="15552" r="3498" b="5658"/>
          <a:stretch/>
        </p:blipFill>
        <p:spPr>
          <a:xfrm>
            <a:off x="6319238" y="4201239"/>
            <a:ext cx="2120664" cy="134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65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34</Words>
  <Application>Microsoft Office PowerPoint</Application>
  <PresentationFormat>Personnalisé</PresentationFormat>
  <Paragraphs>10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Lexie Readable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MHF</dc:creator>
  <cp:revision>12</cp:revision>
  <dcterms:created xsi:type="dcterms:W3CDTF">2020-09-28T19:22:54Z</dcterms:created>
  <dcterms:modified xsi:type="dcterms:W3CDTF">2022-07-16T15:54:27Z</dcterms:modified>
</cp:coreProperties>
</file>