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Trouver l’</a:t>
            </a:r>
            <a:r>
              <a:rPr lang="fr-FR" sz="4400" dirty="0" err="1"/>
              <a:t>hypernonyme</a:t>
            </a:r>
            <a:endParaRPr lang="fr-FR" sz="4400" dirty="0"/>
          </a:p>
          <a:p>
            <a:r>
              <a:rPr lang="fr-FR" sz="4400" dirty="0"/>
              <a:t>(= terme générique)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l’hyperonyme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533" y="1611708"/>
            <a:ext cx="4935583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300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Angleterre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Suisse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Russie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Chine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Canada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02176" y="1611708"/>
            <a:ext cx="5007426" cy="49311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pomme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poire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ananas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kiwi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orange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datte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A7CF99A-A2DA-4625-AF97-50E84B281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527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 algn="ctr">
              <a:buClr>
                <a:srgbClr val="93A299"/>
              </a:buClr>
            </a:pPr>
            <a:r>
              <a:rPr lang="fr-FR" sz="4400" dirty="0">
                <a:solidFill>
                  <a:srgbClr val="292934"/>
                </a:solidFill>
              </a:rPr>
              <a:t>PAYS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9992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FRUITS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D8E0DD4-E44E-4AF1-ACC0-A62FB161C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628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l’hyperonyme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1714" y="1478755"/>
            <a:ext cx="4935583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sz="3000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>
              <a:lnSpc>
                <a:spcPct val="110000"/>
              </a:lnSpc>
            </a:pPr>
            <a:r>
              <a:rPr lang="fr-FR" sz="4000" dirty="0">
                <a:latin typeface="Calibri" panose="020F0502020204030204" pitchFamily="34" charset="0"/>
                <a:cs typeface="Calibri" panose="020F0502020204030204" pitchFamily="34" charset="0"/>
              </a:rPr>
              <a:t>écriture</a:t>
            </a:r>
          </a:p>
          <a:p>
            <a:pPr lvl="0">
              <a:lnSpc>
                <a:spcPct val="110000"/>
              </a:lnSpc>
            </a:pPr>
            <a:r>
              <a:rPr lang="fr-FR" sz="4000" dirty="0">
                <a:latin typeface="Calibri" panose="020F0502020204030204" pitchFamily="34" charset="0"/>
                <a:cs typeface="Calibri" panose="020F0502020204030204" pitchFamily="34" charset="0"/>
              </a:rPr>
              <a:t>lecture</a:t>
            </a:r>
          </a:p>
          <a:p>
            <a:pPr lvl="0">
              <a:lnSpc>
                <a:spcPct val="110000"/>
              </a:lnSpc>
            </a:pPr>
            <a:r>
              <a:rPr lang="fr-FR" sz="4000" dirty="0">
                <a:latin typeface="Calibri" panose="020F0502020204030204" pitchFamily="34" charset="0"/>
                <a:cs typeface="Calibri" panose="020F0502020204030204" pitchFamily="34" charset="0"/>
              </a:rPr>
              <a:t>copie</a:t>
            </a:r>
          </a:p>
          <a:p>
            <a:pPr lvl="0">
              <a:lnSpc>
                <a:spcPct val="110000"/>
              </a:lnSpc>
            </a:pPr>
            <a:r>
              <a:rPr lang="fr-FR" sz="4000" dirty="0">
                <a:latin typeface="Calibri" panose="020F0502020204030204" pitchFamily="34" charset="0"/>
                <a:cs typeface="Calibri" panose="020F0502020204030204" pitchFamily="34" charset="0"/>
              </a:rPr>
              <a:t>devoirs</a:t>
            </a:r>
          </a:p>
          <a:p>
            <a:pPr lvl="0">
              <a:lnSpc>
                <a:spcPct val="110000"/>
              </a:lnSpc>
            </a:pPr>
            <a:r>
              <a:rPr lang="fr-FR" sz="4000" dirty="0">
                <a:latin typeface="Calibri" panose="020F0502020204030204" pitchFamily="34" charset="0"/>
                <a:cs typeface="Calibri" panose="020F0502020204030204" pitchFamily="34" charset="0"/>
              </a:rPr>
              <a:t>exercices</a:t>
            </a:r>
            <a:r>
              <a:rPr lang="fr-FR" sz="4000" dirty="0"/>
              <a:t> 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21448" y="1485127"/>
            <a:ext cx="5007426" cy="506790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tennis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judo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gymnastique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basketball </a:t>
            </a:r>
          </a:p>
          <a:p>
            <a:pPr marL="228600" marR="0" lvl="0" indent="-2286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football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AAEFA1F-8C2E-47D6-B874-E2741455D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51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5067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 algn="ctr">
              <a:lnSpc>
                <a:spcPct val="110000"/>
              </a:lnSpc>
            </a:pPr>
            <a:r>
              <a:rPr lang="fr-FR" sz="3600" dirty="0">
                <a:latin typeface="Calibri" panose="020F0502020204030204" pitchFamily="34" charset="0"/>
                <a:cs typeface="Calibri" panose="020F0502020204030204" pitchFamily="34" charset="0"/>
              </a:rPr>
              <a:t>activités </a:t>
            </a:r>
          </a:p>
          <a:p>
            <a:pPr marL="0" lvl="0" indent="0" algn="ctr">
              <a:lnSpc>
                <a:spcPct val="110000"/>
              </a:lnSpc>
              <a:buNone/>
            </a:pPr>
            <a:r>
              <a:rPr lang="fr-FR" sz="3600" dirty="0">
                <a:latin typeface="Calibri" panose="020F0502020204030204" pitchFamily="34" charset="0"/>
                <a:cs typeface="Calibri" panose="020F0502020204030204" pitchFamily="34" charset="0"/>
              </a:rPr>
              <a:t>ou école </a:t>
            </a:r>
          </a:p>
          <a:p>
            <a:pPr marL="0" lvl="0" indent="0" algn="ctr">
              <a:lnSpc>
                <a:spcPct val="110000"/>
              </a:lnSpc>
              <a:buNone/>
            </a:pPr>
            <a:r>
              <a:rPr lang="fr-FR" sz="3600" dirty="0">
                <a:latin typeface="Calibri" panose="020F0502020204030204" pitchFamily="34" charset="0"/>
                <a:cs typeface="Calibri" panose="020F0502020204030204" pitchFamily="34" charset="0"/>
              </a:rPr>
              <a:t>ou classe</a:t>
            </a: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93498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SPORTS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D211AB1-1103-4697-BE26-F07C20723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44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l’hyperonyme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452152"/>
            <a:ext cx="4935583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sz="3000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chemisier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blouse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jupe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bermuda</a:t>
            </a:r>
          </a:p>
          <a:p>
            <a:pPr lvl="0"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salopette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51529" y="1452152"/>
            <a:ext cx="5007426" cy="49714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armoire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chaise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buffet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canapé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bureau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C0D68BC-40EC-45AE-957D-2BBC722EA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288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533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 algn="ctr">
              <a:buClr>
                <a:srgbClr val="93A299"/>
              </a:buClr>
            </a:pPr>
            <a:r>
              <a:rPr lang="fr-FR" sz="4400" dirty="0">
                <a:solidFill>
                  <a:srgbClr val="292934"/>
                </a:solidFill>
              </a:rPr>
              <a:t>VÊTEMENTS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2778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MEUBLES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2FBB80E-69F0-40D3-AD91-948915D7A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07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l’hyperonyme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533" y="1783277"/>
            <a:ext cx="4935583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300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voilier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paquebot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ferry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catamaran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solidFill>
                  <a:srgbClr val="29293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hors-bord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6246" y="1783277"/>
            <a:ext cx="5007426" cy="479507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rouge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violet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jaune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bleu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orange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0D8C25D-E1BB-46FB-AEE3-5BD8E19A4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2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0403" y="190932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 algn="ctr">
              <a:buClr>
                <a:srgbClr val="93A299"/>
              </a:buClr>
            </a:pPr>
            <a:r>
              <a:rPr lang="fr-FR" sz="4400" dirty="0">
                <a:solidFill>
                  <a:srgbClr val="292934"/>
                </a:solidFill>
              </a:rPr>
              <a:t>BATEAUX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67694" y="190932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COULEURS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68B972E-4EC6-4451-A364-EC2229C75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12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l’hyperonyme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2111" y="1744662"/>
            <a:ext cx="4935583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r-FR" sz="3300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lion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tigre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chat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guépard 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Clr>
                <a:srgbClr val="93A299"/>
              </a:buClr>
            </a:pPr>
            <a:r>
              <a:rPr lang="fr-F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léopard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52464" y="1744662"/>
            <a:ext cx="5007426" cy="495797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médecin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menuisier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architecte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peintre 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archéologue</a:t>
            </a:r>
          </a:p>
          <a:p>
            <a:pPr marL="228600" marR="0" lvl="0" indent="-228600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dentiste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E79620D-4B57-4FFD-98BD-F6D4ED9F8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67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4482" y="16880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lvl="0" algn="ctr">
              <a:buClr>
                <a:srgbClr val="93A299"/>
              </a:buClr>
            </a:pPr>
            <a:r>
              <a:rPr lang="fr-FR" sz="4400" dirty="0">
                <a:solidFill>
                  <a:srgbClr val="292934"/>
                </a:solidFill>
              </a:rPr>
              <a:t>ANIMAUX</a:t>
            </a:r>
          </a:p>
          <a:p>
            <a:pPr marL="0" lvl="0" indent="0" algn="ctr">
              <a:lnSpc>
                <a:spcPct val="110000"/>
              </a:lnSpc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20600" y="16880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MÉTIERS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9CB6688-17CE-42AE-B8A9-DEF9212B2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32784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161</Words>
  <Application>Microsoft Office PowerPoint</Application>
  <PresentationFormat>Grand écran</PresentationFormat>
  <Paragraphs>132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1</vt:lpstr>
      <vt:lpstr>Trouve l’hyperonyme : </vt:lpstr>
      <vt:lpstr>Correction</vt:lpstr>
      <vt:lpstr>Trouve l’hyperonyme : </vt:lpstr>
      <vt:lpstr>Correction</vt:lpstr>
      <vt:lpstr>Trouve l’hyperonyme : </vt:lpstr>
      <vt:lpstr>Correction</vt:lpstr>
      <vt:lpstr>Trouve l’hyperonyme : </vt:lpstr>
      <vt:lpstr>Correction</vt:lpstr>
      <vt:lpstr>Trouve l’hyperonyme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2021-08-28T21:20:44Z</dcterms:modified>
</cp:coreProperties>
</file>