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4" r:id="rId2"/>
    <p:sldId id="273" r:id="rId3"/>
    <p:sldId id="274" r:id="rId4"/>
    <p:sldId id="277" r:id="rId5"/>
    <p:sldId id="278" r:id="rId6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563AA"/>
    <a:srgbClr val="13B794"/>
    <a:srgbClr val="FFC000"/>
    <a:srgbClr val="9EC979"/>
    <a:srgbClr val="F4944A"/>
    <a:srgbClr val="FF7C80"/>
    <a:srgbClr val="FE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37" d="100"/>
          <a:sy n="37" d="100"/>
        </p:scale>
        <p:origin x="60" y="8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D8A7CF7-5018-459D-AD17-072B7661FC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2EE43A44-285D-4F47-B6AC-712FE8505B2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B0D2733-6638-4A83-81DF-30DA777C19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04/09/2021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B5ABF5F-2082-4F10-9555-4530D54967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D19A1E3-8DEF-461B-A20B-129CF0A9FD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60080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2CF18F5-A870-483B-A2AA-166642A2DA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2A35F9EC-2904-432B-8F13-0E90921D149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CE968C7-AF9B-4262-A026-6260B97AA0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04/09/2021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EE28951-FE01-451B-9ED0-54DB4EDFC5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A2B9FD0-57CE-450D-AF7F-3F4651AD6B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800701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49E1C29C-A626-402D-B4C4-3316CD582A1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060BCB7B-962D-4C3D-B95E-7D50F7174CC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41DC5CA-8D95-4443-AA0C-4A52CAFFBF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04/09/2021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7F31A51-DD59-4321-9C53-5E66F62FEE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2E8FF0F-E355-43D6-B89A-3D627887DC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90373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D0EA2C4-32E4-4619-8C6E-7276CC9F2E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0569CDE-0F48-4B49-A550-E0CC147354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084D078-2192-4800-BBFB-2665A7D764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04/09/2021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A020D76-236D-44FC-8DF4-4C3CCD5501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76AB3CE-8CBC-490C-80BF-4CE519E986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182399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80B585C-5A99-439C-99C8-F6B8A0FF33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FCBB1C4-A42A-4A62-B1B1-AE7B5F315C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0F8C60C-38A7-496C-A84C-ECF8A2F036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04/09/2021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8ABCEC9-C56C-425B-B5F2-EB46B17C8A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1F5224B-0A3C-4E2B-805B-F023EBA0E1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909139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2199938-C4F6-41BF-8573-80AE7237D4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AAD68A7-84B7-4D61-907C-9B05E48A94E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57066D4A-F9F7-4E98-8852-8AD8B2C405D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140D07D-9D17-45DF-83C2-67025D5DD8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04/09/2021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5BE795B4-DFB5-4BCB-BA56-61B6CF4F87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6CD303C-910C-4644-BCE7-94A3FA1487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404366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993624A-7312-446A-8929-BE89F3FE20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EE47912-690C-4F29-AD1C-CAB1B13904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F8A942E8-FE88-4E61-B79E-2021D56FB5C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91D88AFB-B350-4412-8538-89E2368385E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81924D00-6DB4-4499-92C7-C3F2C3DC23F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751AD8AD-7CAD-4BF0-9BC6-DBEAE83FAA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04/09/2021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1E36D63F-AEE4-44D5-8C0E-B06C3F949C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9104432E-C888-4237-9A7E-7A99355F22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751024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9744E09-4533-4AF4-81B1-6374DD3F5E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B343CAD9-07D3-4CEF-9A7F-EECB7187CA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04/09/2021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5B62CF2-4D8A-4450-BACD-59D9F5825B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A3408973-7234-4688-9034-4928D063CF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576911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0D28A650-0AF8-4EE9-885E-7099647B37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04/09/2021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FDFEE79C-53E6-48A0-B598-6C4B9D0D35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850409B0-6A99-4AE1-B046-BCE006F916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027051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331784A-625A-4766-8C8A-129F82D556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B48D90A-3BCA-4DAF-AEF1-343CB7C2F6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38FAFA7F-2EEA-4151-8255-BB36A39BB2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B0FFC4A7-7D99-4237-91FB-CEEC0337E1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04/09/2021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DFB97482-D3AC-4549-BF59-7BB267F562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67C5EF17-BE7B-4A6F-8A98-2B67023F4B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034783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D4CE5D9-489F-4806-9700-8402E3431F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1153A15A-2E49-463F-A85A-0FF637521E0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DCE76C0A-4077-41CD-90C2-A12624BA3DD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2091334-92BC-4936-A9E8-35B9E72307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04/09/2021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777DF857-89E7-4408-A205-046358E9D3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B19D3499-8381-4087-AF4D-3C7AD3AA23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240658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C94A0D7B-7516-4134-A780-9A5C62DA58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E11AFC8-C16D-4ACC-ADE6-0BBA35F5B5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4596B21-8E38-43D0-9695-6439C5B2313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19A72E-7509-49C7-A3FA-FB15D82B4CFB}" type="datetimeFigureOut">
              <a:rPr lang="fr-FR" smtClean="0"/>
              <a:t>04/09/2021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C45F137-E294-455D-90F0-9F668D2A85A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3883DAD-2CA3-45B6-B752-CC5E2D2FE30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529832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B9E0EEC-9561-4F9F-AD1A-B641287C3BB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290255"/>
            <a:ext cx="9144000" cy="1219708"/>
          </a:xfrm>
          <a:solidFill>
            <a:srgbClr val="00B0F0"/>
          </a:solidFill>
        </p:spPr>
        <p:txBody>
          <a:bodyPr/>
          <a:lstStyle/>
          <a:p>
            <a:r>
              <a:rPr lang="fr-FR" b="1" dirty="0">
                <a:solidFill>
                  <a:srgbClr val="FEFEFE"/>
                </a:solidFill>
              </a:rPr>
              <a:t>Quelle est la règle ? 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128E0CB4-F535-494A-88A1-DC2417ED8A3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fr-FR" sz="4400" dirty="0"/>
              <a:t>Semaine 1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E01DF116-582E-4194-9840-E885F43FEFE9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2 </a:t>
            </a:r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E55DCA4C-C16A-4B2C-A5B1-2DB97AF11D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845" y="6036734"/>
            <a:ext cx="2100195" cy="601134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C86A3748-466D-4FF8-8EAD-E2ED20BFE2D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812677" cy="18138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40921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9533" y="18255"/>
            <a:ext cx="9423400" cy="1325563"/>
          </a:xfrm>
        </p:spPr>
        <p:txBody>
          <a:bodyPr/>
          <a:lstStyle/>
          <a:p>
            <a:r>
              <a:rPr lang="fr-FR" b="1" dirty="0"/>
              <a:t>Quelle est la règle ? 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2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2343C35B-D3DB-4DB6-A980-72FD301009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8895974" y="2843993"/>
            <a:ext cx="5146118" cy="820204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B5E6FDBE-6CF8-4B47-8C21-1576D36F388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7B95D587-C94C-42DD-B801-81DAA831AD3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445982"/>
            <a:ext cx="507432" cy="1132556"/>
          </a:xfrm>
          <a:prstGeom prst="rect">
            <a:avLst/>
          </a:prstGeom>
        </p:spPr>
      </p:pic>
      <p:sp>
        <p:nvSpPr>
          <p:cNvPr id="8" name="Espace réservé du contenu 2">
            <a:extLst>
              <a:ext uri="{FF2B5EF4-FFF2-40B4-BE49-F238E27FC236}">
                <a16:creationId xmlns:a16="http://schemas.microsoft.com/office/drawing/2014/main" id="{38EEC9B7-8202-409C-9E2A-141FB203D97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8153" y="1677172"/>
            <a:ext cx="3316222" cy="4351338"/>
          </a:xfrm>
          <a:ln w="57150">
            <a:solidFill>
              <a:srgbClr val="0070C0"/>
            </a:solidFill>
          </a:ln>
        </p:spPr>
        <p:txBody>
          <a:bodyPr/>
          <a:lstStyle/>
          <a:p>
            <a:pPr marL="0" indent="0"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 soupir</a:t>
            </a:r>
          </a:p>
          <a:p>
            <a:pPr marL="0" indent="0"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 chanson</a:t>
            </a:r>
          </a:p>
          <a:p>
            <a:pPr marL="0" indent="0"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 piste</a:t>
            </a:r>
          </a:p>
          <a:p>
            <a:pPr marL="0" indent="0"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 course</a:t>
            </a:r>
          </a:p>
          <a:p>
            <a:pPr marL="0" indent="0"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 bus</a:t>
            </a:r>
          </a:p>
          <a:p>
            <a:pPr marL="0" indent="0"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 salir</a:t>
            </a:r>
          </a:p>
          <a:p>
            <a:pPr marL="0" indent="0"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 hélas</a:t>
            </a:r>
          </a:p>
          <a:p>
            <a:endParaRPr lang="fr-FR" sz="3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fr-FR" dirty="0"/>
          </a:p>
          <a:p>
            <a:endParaRPr lang="fr-FR" dirty="0"/>
          </a:p>
        </p:txBody>
      </p:sp>
      <p:sp>
        <p:nvSpPr>
          <p:cNvPr id="9" name="Espace réservé du contenu 2">
            <a:extLst>
              <a:ext uri="{FF2B5EF4-FFF2-40B4-BE49-F238E27FC236}">
                <a16:creationId xmlns:a16="http://schemas.microsoft.com/office/drawing/2014/main" id="{5E7DE9B1-6C37-44A6-AD87-674DD35DBA8C}"/>
              </a:ext>
            </a:extLst>
          </p:cNvPr>
          <p:cNvSpPr txBox="1">
            <a:spLocks/>
          </p:cNvSpPr>
          <p:nvPr/>
        </p:nvSpPr>
        <p:spPr>
          <a:xfrm>
            <a:off x="3834040" y="1677172"/>
            <a:ext cx="3316222" cy="4351338"/>
          </a:xfrm>
          <a:prstGeom prst="rect">
            <a:avLst/>
          </a:prstGeom>
          <a:ln w="57150">
            <a:solidFill>
              <a:srgbClr val="0070C0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 rasoir</a:t>
            </a:r>
          </a:p>
          <a:p>
            <a:pPr marL="0" indent="0"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 bisou</a:t>
            </a:r>
          </a:p>
          <a:p>
            <a:pPr marL="0" indent="0"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 choisir</a:t>
            </a:r>
          </a:p>
          <a:p>
            <a:pPr marL="0" indent="0"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 fraise</a:t>
            </a:r>
          </a:p>
          <a:p>
            <a:pPr marL="0" indent="0"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 poser</a:t>
            </a:r>
          </a:p>
          <a:p>
            <a:pPr marL="0" indent="0"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 chaise</a:t>
            </a:r>
          </a:p>
          <a:p>
            <a:pPr marL="0" indent="0"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 raisin</a:t>
            </a:r>
          </a:p>
          <a:p>
            <a:pPr marL="0" indent="0">
              <a:buNone/>
            </a:pPr>
            <a:endParaRPr lang="fr-FR" sz="3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fr-FR" dirty="0"/>
          </a:p>
          <a:p>
            <a:endParaRPr lang="fr-FR" dirty="0"/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4BA536EB-AC41-4F8A-8C38-C92FD8DD4891}"/>
              </a:ext>
            </a:extLst>
          </p:cNvPr>
          <p:cNvSpPr txBox="1">
            <a:spLocks/>
          </p:cNvSpPr>
          <p:nvPr/>
        </p:nvSpPr>
        <p:spPr>
          <a:xfrm>
            <a:off x="7509927" y="1677172"/>
            <a:ext cx="3316222" cy="4351338"/>
          </a:xfrm>
          <a:prstGeom prst="rect">
            <a:avLst/>
          </a:prstGeom>
          <a:ln w="57150">
            <a:solidFill>
              <a:srgbClr val="0070C0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 bois</a:t>
            </a:r>
          </a:p>
          <a:p>
            <a:pPr marL="0" indent="0"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 tapis</a:t>
            </a:r>
          </a:p>
          <a:p>
            <a:pPr marL="0" indent="0"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 gros</a:t>
            </a:r>
          </a:p>
          <a:p>
            <a:pPr marL="0" indent="0"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 dans</a:t>
            </a:r>
          </a:p>
          <a:p>
            <a:pPr marL="0" indent="0"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 jamais</a:t>
            </a:r>
          </a:p>
          <a:p>
            <a:pPr marL="0" indent="0"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 les voitures</a:t>
            </a:r>
          </a:p>
          <a:p>
            <a:pPr marL="0" indent="0"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 tu penses</a:t>
            </a:r>
          </a:p>
          <a:p>
            <a:endParaRPr lang="fr-FR" sz="3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fr-FR" sz="3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fr-FR" dirty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0911944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9533" y="18255"/>
            <a:ext cx="9423400" cy="1325563"/>
          </a:xfrm>
        </p:spPr>
        <p:txBody>
          <a:bodyPr/>
          <a:lstStyle/>
          <a:p>
            <a:r>
              <a:rPr lang="fr-FR" b="1" dirty="0"/>
              <a:t>Quelle est la règle ? 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2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2343C35B-D3DB-4DB6-A980-72FD301009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8895974" y="2843993"/>
            <a:ext cx="5146118" cy="820204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4FF91993-4AC0-4734-8448-6581872A59C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8A35220E-876C-4812-AF5D-277C778BA2E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445982"/>
            <a:ext cx="507432" cy="1132556"/>
          </a:xfrm>
          <a:prstGeom prst="rect">
            <a:avLst/>
          </a:prstGeom>
        </p:spPr>
      </p:pic>
      <p:sp>
        <p:nvSpPr>
          <p:cNvPr id="8" name="Espace réservé du contenu 2">
            <a:extLst>
              <a:ext uri="{FF2B5EF4-FFF2-40B4-BE49-F238E27FC236}">
                <a16:creationId xmlns:a16="http://schemas.microsoft.com/office/drawing/2014/main" id="{ADF80BF0-2CF8-425D-9197-1D5375102C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2865" y="1677172"/>
            <a:ext cx="3316222" cy="4351338"/>
          </a:xfrm>
          <a:ln w="57150">
            <a:solidFill>
              <a:srgbClr val="0070C0"/>
            </a:solidFill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r>
              <a:rPr lang="fr-FR" sz="3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</a:t>
            </a: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oupir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chan</a:t>
            </a: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</a:t>
            </a: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on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pi</a:t>
            </a: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</a:t>
            </a: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te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cour</a:t>
            </a: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</a:t>
            </a: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bu</a:t>
            </a: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</a:t>
            </a: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alir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héla</a:t>
            </a: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</a:t>
            </a:r>
          </a:p>
          <a:p>
            <a:endParaRPr lang="fr-FR" sz="3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fr-FR" dirty="0"/>
          </a:p>
          <a:p>
            <a:endParaRPr lang="fr-FR" dirty="0"/>
          </a:p>
        </p:txBody>
      </p:sp>
      <p:sp>
        <p:nvSpPr>
          <p:cNvPr id="9" name="Espace réservé du contenu 2">
            <a:extLst>
              <a:ext uri="{FF2B5EF4-FFF2-40B4-BE49-F238E27FC236}">
                <a16:creationId xmlns:a16="http://schemas.microsoft.com/office/drawing/2014/main" id="{7C99531C-0DD0-4B94-98C1-658DF78CDB54}"/>
              </a:ext>
            </a:extLst>
          </p:cNvPr>
          <p:cNvSpPr txBox="1">
            <a:spLocks/>
          </p:cNvSpPr>
          <p:nvPr/>
        </p:nvSpPr>
        <p:spPr>
          <a:xfrm>
            <a:off x="3988752" y="1677172"/>
            <a:ext cx="3316222" cy="4351338"/>
          </a:xfrm>
          <a:prstGeom prst="rect">
            <a:avLst/>
          </a:prstGeom>
          <a:ln w="57150">
            <a:solidFill>
              <a:srgbClr val="0070C0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 r</a:t>
            </a:r>
            <a:r>
              <a:rPr lang="fr-FR" sz="36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fr-FR" sz="3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lang="fr-FR" sz="36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ir</a:t>
            </a:r>
          </a:p>
          <a:p>
            <a:pPr marL="0" indent="0"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 b</a:t>
            </a:r>
            <a:r>
              <a:rPr lang="fr-FR" sz="36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fr-FR" sz="3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lang="fr-FR" sz="36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u</a:t>
            </a:r>
          </a:p>
          <a:p>
            <a:pPr marL="0" indent="0"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 cho</a:t>
            </a:r>
            <a:r>
              <a:rPr lang="fr-FR" sz="36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fr-FR" sz="3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lang="fr-FR" sz="36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r</a:t>
            </a:r>
          </a:p>
          <a:p>
            <a:pPr marL="0" indent="0"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 fra</a:t>
            </a:r>
            <a:r>
              <a:rPr lang="fr-FR" sz="36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fr-FR" sz="3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lang="fr-FR" sz="36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</a:p>
          <a:p>
            <a:pPr marL="0" indent="0"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 p</a:t>
            </a:r>
            <a:r>
              <a:rPr lang="fr-FR" sz="36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lang="fr-FR" sz="3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lang="fr-FR" sz="36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r</a:t>
            </a:r>
          </a:p>
          <a:p>
            <a:pPr marL="0" indent="0"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 cha</a:t>
            </a:r>
            <a:r>
              <a:rPr lang="fr-FR" sz="36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fr-FR" sz="3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lang="fr-FR" sz="36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</a:p>
          <a:p>
            <a:pPr marL="0" indent="0"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 ra</a:t>
            </a:r>
            <a:r>
              <a:rPr lang="fr-FR" sz="36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fr-FR" sz="3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lang="fr-FR" sz="36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</a:p>
          <a:p>
            <a:endParaRPr lang="fr-FR" sz="3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fr-FR" dirty="0"/>
          </a:p>
          <a:p>
            <a:endParaRPr lang="fr-FR" dirty="0"/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5B5A3E0F-2ACF-499A-A13A-9B616599612F}"/>
              </a:ext>
            </a:extLst>
          </p:cNvPr>
          <p:cNvSpPr txBox="1">
            <a:spLocks/>
          </p:cNvSpPr>
          <p:nvPr/>
        </p:nvSpPr>
        <p:spPr>
          <a:xfrm>
            <a:off x="7664639" y="1677172"/>
            <a:ext cx="3316222" cy="4351338"/>
          </a:xfrm>
          <a:prstGeom prst="rect">
            <a:avLst/>
          </a:prstGeom>
          <a:ln w="57150">
            <a:solidFill>
              <a:srgbClr val="0070C0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 boi</a:t>
            </a:r>
            <a:r>
              <a:rPr lang="fr-FR" sz="3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</a:p>
          <a:p>
            <a:pPr marL="0" indent="0"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 tapi</a:t>
            </a:r>
            <a:r>
              <a:rPr lang="fr-FR" sz="3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</a:p>
          <a:p>
            <a:pPr marL="0" indent="0"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 gro</a:t>
            </a:r>
            <a:r>
              <a:rPr lang="fr-FR" sz="3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</a:p>
          <a:p>
            <a:pPr marL="0" indent="0"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 dan</a:t>
            </a:r>
            <a:r>
              <a:rPr lang="fr-FR" sz="3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</a:p>
          <a:p>
            <a:pPr marL="0" indent="0"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 jamai</a:t>
            </a:r>
            <a:r>
              <a:rPr lang="fr-FR" sz="3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</a:p>
          <a:p>
            <a:pPr marL="0" indent="0"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 les voiture</a:t>
            </a:r>
            <a:r>
              <a:rPr lang="fr-FR" sz="3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</a:p>
          <a:p>
            <a:pPr marL="0" indent="0"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 tu pense</a:t>
            </a:r>
            <a:r>
              <a:rPr lang="fr-FR" sz="3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</a:p>
          <a:p>
            <a:endParaRPr lang="fr-FR" sz="3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fr-FR" sz="3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fr-FR" dirty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8660173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9533" y="18255"/>
            <a:ext cx="9423400" cy="1325563"/>
          </a:xfrm>
        </p:spPr>
        <p:txBody>
          <a:bodyPr/>
          <a:lstStyle/>
          <a:p>
            <a:r>
              <a:rPr lang="fr-FR" b="1" dirty="0"/>
              <a:t>La règle : 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2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2343C35B-D3DB-4DB6-A980-72FD301009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8895974" y="2843993"/>
            <a:ext cx="5146118" cy="820204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2B00A13F-1D7C-4D87-898E-CAE90C8AB94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C2BE67F1-4EF7-4842-AB35-51BD58D8765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445982"/>
            <a:ext cx="507432" cy="1132556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0306AEB2-AEBF-421E-A67F-301DA3DABBEA}"/>
              </a:ext>
            </a:extLst>
          </p:cNvPr>
          <p:cNvSpPr/>
          <p:nvPr/>
        </p:nvSpPr>
        <p:spPr>
          <a:xfrm>
            <a:off x="699025" y="1074895"/>
            <a:ext cx="9980478" cy="5485474"/>
          </a:xfrm>
          <a:prstGeom prst="rect">
            <a:avLst/>
          </a:prstGeom>
          <a:solidFill>
            <a:schemeClr val="bg1">
              <a:lumMod val="95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A9DF75F3-C16E-4454-B481-8492956DDCC5}"/>
              </a:ext>
            </a:extLst>
          </p:cNvPr>
          <p:cNvSpPr txBox="1"/>
          <p:nvPr/>
        </p:nvSpPr>
        <p:spPr>
          <a:xfrm>
            <a:off x="4587444" y="992672"/>
            <a:ext cx="25679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b="1" dirty="0"/>
              <a:t>La lettre « s »</a:t>
            </a:r>
          </a:p>
        </p:txBody>
      </p:sp>
      <p:cxnSp>
        <p:nvCxnSpPr>
          <p:cNvPr id="11" name="Connecteur droit avec flèche 10">
            <a:extLst>
              <a:ext uri="{FF2B5EF4-FFF2-40B4-BE49-F238E27FC236}">
                <a16:creationId xmlns:a16="http://schemas.microsoft.com/office/drawing/2014/main" id="{CECC8B4D-0A4D-4DEC-928B-FDA2B6CCD9CF}"/>
              </a:ext>
            </a:extLst>
          </p:cNvPr>
          <p:cNvCxnSpPr>
            <a:cxnSpLocks/>
          </p:cNvCxnSpPr>
          <p:nvPr/>
        </p:nvCxnSpPr>
        <p:spPr>
          <a:xfrm flipH="1">
            <a:off x="3323328" y="1584699"/>
            <a:ext cx="1135404" cy="846644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ZoneTexte 11">
            <a:extLst>
              <a:ext uri="{FF2B5EF4-FFF2-40B4-BE49-F238E27FC236}">
                <a16:creationId xmlns:a16="http://schemas.microsoft.com/office/drawing/2014/main" id="{52408E74-A23A-4C4F-9691-5C71F9ED2BE9}"/>
              </a:ext>
            </a:extLst>
          </p:cNvPr>
          <p:cNvSpPr txBox="1"/>
          <p:nvPr/>
        </p:nvSpPr>
        <p:spPr>
          <a:xfrm>
            <a:off x="2232546" y="2388624"/>
            <a:ext cx="9601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b="1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[ s ]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7388CC1C-95E1-4CDD-B41B-9A720250F024}"/>
              </a:ext>
            </a:extLst>
          </p:cNvPr>
          <p:cNvSpPr txBox="1"/>
          <p:nvPr/>
        </p:nvSpPr>
        <p:spPr>
          <a:xfrm>
            <a:off x="5391354" y="2339294"/>
            <a:ext cx="9601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[ z ]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E54EC0C8-AF60-4EE7-B98C-8B7C8F344CCC}"/>
              </a:ext>
            </a:extLst>
          </p:cNvPr>
          <p:cNvSpPr txBox="1"/>
          <p:nvPr/>
        </p:nvSpPr>
        <p:spPr>
          <a:xfrm>
            <a:off x="1094638" y="3037470"/>
            <a:ext cx="3367405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000" dirty="0">
                <a:latin typeface="Arial" panose="020B0604020202020204" pitchFamily="34" charset="0"/>
                <a:cs typeface="Arial" panose="020B0604020202020204" pitchFamily="34" charset="0"/>
              </a:rPr>
              <a:t>commence le mot</a:t>
            </a:r>
          </a:p>
          <a:p>
            <a:pPr algn="ctr"/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fr-FR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ouris, </a:t>
            </a:r>
            <a:r>
              <a:rPr lang="fr-FR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avon…)</a:t>
            </a:r>
          </a:p>
          <a:p>
            <a:pPr algn="ctr"/>
            <a:endParaRPr lang="fr-FR" sz="7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fr-FR" sz="2000" dirty="0">
                <a:latin typeface="Arial" panose="020B0604020202020204" pitchFamily="34" charset="0"/>
                <a:cs typeface="Arial" panose="020B0604020202020204" pitchFamily="34" charset="0"/>
              </a:rPr>
              <a:t>ou</a:t>
            </a:r>
          </a:p>
          <a:p>
            <a:pPr algn="ctr"/>
            <a:r>
              <a:rPr lang="fr-FR" sz="2000" dirty="0">
                <a:latin typeface="Arial" panose="020B0604020202020204" pitchFamily="34" charset="0"/>
                <a:cs typeface="Arial" panose="020B0604020202020204" pitchFamily="34" charset="0"/>
              </a:rPr>
              <a:t>finit un mot</a:t>
            </a:r>
          </a:p>
          <a:p>
            <a:pPr algn="ctr"/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(our</a:t>
            </a:r>
            <a:r>
              <a:rPr lang="fr-FR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, fil</a:t>
            </a:r>
            <a:r>
              <a:rPr lang="fr-FR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, bu</a:t>
            </a:r>
            <a:r>
              <a:rPr lang="fr-FR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...)</a:t>
            </a:r>
          </a:p>
          <a:p>
            <a:pPr algn="ctr"/>
            <a:r>
              <a:rPr lang="fr-FR" sz="2000" dirty="0">
                <a:latin typeface="Arial" panose="020B0604020202020204" pitchFamily="34" charset="0"/>
                <a:cs typeface="Arial" panose="020B0604020202020204" pitchFamily="34" charset="0"/>
              </a:rPr>
              <a:t>ou</a:t>
            </a:r>
          </a:p>
          <a:p>
            <a:pPr algn="ctr"/>
            <a:endParaRPr lang="fr-FR" sz="7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fr-FR" sz="2000" dirty="0">
                <a:latin typeface="Arial" panose="020B0604020202020204" pitchFamily="34" charset="0"/>
                <a:cs typeface="Arial" panose="020B0604020202020204" pitchFamily="34" charset="0"/>
              </a:rPr>
              <a:t>entourée par </a:t>
            </a:r>
          </a:p>
          <a:p>
            <a:pPr algn="ctr"/>
            <a:r>
              <a:rPr lang="fr-FR" sz="2000" dirty="0">
                <a:latin typeface="Arial" panose="020B0604020202020204" pitchFamily="34" charset="0"/>
                <a:cs typeface="Arial" panose="020B0604020202020204" pitchFamily="34" charset="0"/>
              </a:rPr>
              <a:t>au moins une consonne</a:t>
            </a:r>
          </a:p>
          <a:p>
            <a:pPr algn="ctr"/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(fe</a:t>
            </a:r>
            <a:r>
              <a:rPr lang="fr-FR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lang="fr-FR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ival, ve</a:t>
            </a:r>
            <a:r>
              <a:rPr lang="fr-FR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</a:t>
            </a:r>
            <a:r>
              <a:rPr lang="fr-FR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er... )</a:t>
            </a:r>
          </a:p>
          <a:p>
            <a:pPr algn="ctr"/>
            <a:endParaRPr lang="fr-FR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B491949F-A4B3-46BD-9DA7-88A69DA4A528}"/>
              </a:ext>
            </a:extLst>
          </p:cNvPr>
          <p:cNvSpPr txBox="1"/>
          <p:nvPr/>
        </p:nvSpPr>
        <p:spPr>
          <a:xfrm>
            <a:off x="7650600" y="2587536"/>
            <a:ext cx="18414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b="1" dirty="0"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muette</a:t>
            </a:r>
          </a:p>
        </p:txBody>
      </p:sp>
      <p:cxnSp>
        <p:nvCxnSpPr>
          <p:cNvPr id="17" name="Connecteur droit avec flèche 16">
            <a:extLst>
              <a:ext uri="{FF2B5EF4-FFF2-40B4-BE49-F238E27FC236}">
                <a16:creationId xmlns:a16="http://schemas.microsoft.com/office/drawing/2014/main" id="{57B3EF08-CFF2-479D-AB92-9D5C7E0300DC}"/>
              </a:ext>
            </a:extLst>
          </p:cNvPr>
          <p:cNvCxnSpPr>
            <a:cxnSpLocks/>
          </p:cNvCxnSpPr>
          <p:nvPr/>
        </p:nvCxnSpPr>
        <p:spPr>
          <a:xfrm>
            <a:off x="7475871" y="1584699"/>
            <a:ext cx="886407" cy="935464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ZoneTexte 17">
            <a:extLst>
              <a:ext uri="{FF2B5EF4-FFF2-40B4-BE49-F238E27FC236}">
                <a16:creationId xmlns:a16="http://schemas.microsoft.com/office/drawing/2014/main" id="{573ED12E-2D74-4F12-8AB2-B1E6DF1D2C1D}"/>
              </a:ext>
            </a:extLst>
          </p:cNvPr>
          <p:cNvSpPr txBox="1"/>
          <p:nvPr/>
        </p:nvSpPr>
        <p:spPr>
          <a:xfrm>
            <a:off x="4352369" y="3037470"/>
            <a:ext cx="2803015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000" dirty="0">
                <a:latin typeface="Arial" panose="020B0604020202020204" pitchFamily="34" charset="0"/>
                <a:cs typeface="Arial" panose="020B0604020202020204" pitchFamily="34" charset="0"/>
              </a:rPr>
              <a:t>entourée par deux voyelles</a:t>
            </a:r>
          </a:p>
          <a:p>
            <a:pPr algn="ctr"/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(c</a:t>
            </a:r>
            <a:r>
              <a:rPr lang="fr-FR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fr-FR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lang="fr-FR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, po</a:t>
            </a:r>
            <a:r>
              <a:rPr lang="fr-FR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fr-FR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lang="fr-FR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n… )</a:t>
            </a:r>
            <a:endParaRPr lang="fr-FR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A4A1C765-8469-445E-8388-F38DF7B52858}"/>
              </a:ext>
            </a:extLst>
          </p:cNvPr>
          <p:cNvSpPr txBox="1"/>
          <p:nvPr/>
        </p:nvSpPr>
        <p:spPr>
          <a:xfrm>
            <a:off x="6887616" y="3236382"/>
            <a:ext cx="3367405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000" dirty="0">
                <a:latin typeface="Arial" panose="020B0604020202020204" pitchFamily="34" charset="0"/>
                <a:cs typeface="Arial" panose="020B0604020202020204" pitchFamily="34" charset="0"/>
              </a:rPr>
              <a:t>fin de mots invariables</a:t>
            </a:r>
          </a:p>
          <a:p>
            <a:pPr algn="ctr"/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(dans, jamais…)</a:t>
            </a:r>
          </a:p>
          <a:p>
            <a:pPr algn="ctr"/>
            <a:endParaRPr lang="fr-FR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fr-FR" sz="2000" dirty="0">
                <a:latin typeface="Arial" panose="020B0604020202020204" pitchFamily="34" charset="0"/>
                <a:cs typeface="Arial" panose="020B0604020202020204" pitchFamily="34" charset="0"/>
              </a:rPr>
              <a:t>terminaison d’un verbe</a:t>
            </a:r>
          </a:p>
          <a:p>
            <a:pPr algn="ctr"/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(tu danses, nous voyons…)</a:t>
            </a:r>
          </a:p>
          <a:p>
            <a:pPr algn="ctr"/>
            <a:endParaRPr lang="fr-FR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fr-FR" sz="2000" dirty="0">
                <a:latin typeface="Arial" panose="020B0604020202020204" pitchFamily="34" charset="0"/>
                <a:cs typeface="Arial" panose="020B0604020202020204" pitchFamily="34" charset="0"/>
              </a:rPr>
              <a:t>certains noms</a:t>
            </a:r>
          </a:p>
          <a:p>
            <a:pPr algn="ctr"/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(bois, tas, pays…)</a:t>
            </a:r>
          </a:p>
          <a:p>
            <a:pPr algn="ctr"/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fr-FR" sz="2000" dirty="0">
                <a:latin typeface="Arial" panose="020B0604020202020204" pitchFamily="34" charset="0"/>
                <a:cs typeface="Arial" panose="020B0604020202020204" pitchFamily="34" charset="0"/>
              </a:rPr>
              <a:t>mots au pluriel</a:t>
            </a:r>
          </a:p>
          <a:p>
            <a:pPr algn="ctr"/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(femmes, belles, ...)</a:t>
            </a:r>
            <a:endParaRPr lang="fr-FR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0" name="Connecteur droit avec flèche 19">
            <a:extLst>
              <a:ext uri="{FF2B5EF4-FFF2-40B4-BE49-F238E27FC236}">
                <a16:creationId xmlns:a16="http://schemas.microsoft.com/office/drawing/2014/main" id="{24DDB55F-0E5C-4616-8AF6-3DA25EFF3617}"/>
              </a:ext>
            </a:extLst>
          </p:cNvPr>
          <p:cNvCxnSpPr>
            <a:cxnSpLocks/>
          </p:cNvCxnSpPr>
          <p:nvPr/>
        </p:nvCxnSpPr>
        <p:spPr>
          <a:xfrm>
            <a:off x="5845078" y="1511015"/>
            <a:ext cx="0" cy="920328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451804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9533" y="18255"/>
            <a:ext cx="9423400" cy="1325563"/>
          </a:xfrm>
        </p:spPr>
        <p:txBody>
          <a:bodyPr/>
          <a:lstStyle/>
          <a:p>
            <a:r>
              <a:rPr lang="fr-FR" b="1" dirty="0"/>
              <a:t>Je m’entraine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2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2343C35B-D3DB-4DB6-A980-72FD301009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8895974" y="2843993"/>
            <a:ext cx="5146118" cy="820204"/>
          </a:xfrm>
          <a:prstGeom prst="rect">
            <a:avLst/>
          </a:prstGeom>
        </p:spPr>
      </p:pic>
      <p:sp>
        <p:nvSpPr>
          <p:cNvPr id="17" name="Espace réservé du contenu 2">
            <a:extLst>
              <a:ext uri="{FF2B5EF4-FFF2-40B4-BE49-F238E27FC236}">
                <a16:creationId xmlns:a16="http://schemas.microsoft.com/office/drawing/2014/main" id="{3E6AE41C-D2C4-4542-9AFE-47D7180D6D0F}"/>
              </a:ext>
            </a:extLst>
          </p:cNvPr>
          <p:cNvSpPr txBox="1">
            <a:spLocks/>
          </p:cNvSpPr>
          <p:nvPr/>
        </p:nvSpPr>
        <p:spPr>
          <a:xfrm>
            <a:off x="838200" y="1480366"/>
            <a:ext cx="10515600" cy="528433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10000"/>
              </a:lnSpc>
              <a:buFont typeface="Arial" panose="020B0604020202020204" pitchFamily="34" charset="0"/>
              <a:buNone/>
            </a:pPr>
            <a:endParaRPr lang="fr-FR" sz="5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A743F966-251A-498A-8348-52C0E05B667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CD9D4582-474E-4610-AAA0-436EF3449C5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445982"/>
            <a:ext cx="507432" cy="1132556"/>
          </a:xfrm>
          <a:prstGeom prst="rect">
            <a:avLst/>
          </a:prstGeom>
        </p:spPr>
      </p:pic>
      <p:sp>
        <p:nvSpPr>
          <p:cNvPr id="9" name="ZoneTexte 8">
            <a:extLst>
              <a:ext uri="{FF2B5EF4-FFF2-40B4-BE49-F238E27FC236}">
                <a16:creationId xmlns:a16="http://schemas.microsoft.com/office/drawing/2014/main" id="{6F9576EC-7266-4CD1-ACF4-76FE349EA181}"/>
              </a:ext>
            </a:extLst>
          </p:cNvPr>
          <p:cNvSpPr txBox="1"/>
          <p:nvPr/>
        </p:nvSpPr>
        <p:spPr>
          <a:xfrm>
            <a:off x="3002431" y="1414249"/>
            <a:ext cx="6098874" cy="40295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ctr">
              <a:lnSpc>
                <a:spcPct val="150000"/>
              </a:lnSpc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Une </a:t>
            </a:r>
            <a:r>
              <a:rPr lang="fr-FR" sz="4400" dirty="0" err="1">
                <a:latin typeface="Arial" panose="020B0604020202020204" pitchFamily="34" charset="0"/>
                <a:cs typeface="Arial" panose="020B0604020202020204" pitchFamily="34" charset="0"/>
              </a:rPr>
              <a:t>ca__quette</a:t>
            </a:r>
            <a:endParaRPr lang="fr-FR" sz="4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lnSpc>
                <a:spcPct val="150000"/>
              </a:lnSpc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 La __</a:t>
            </a:r>
            <a:r>
              <a:rPr lang="fr-FR" sz="4400" dirty="0" err="1">
                <a:latin typeface="Arial" panose="020B0604020202020204" pitchFamily="34" charset="0"/>
                <a:cs typeface="Arial" panose="020B0604020202020204" pitchFamily="34" charset="0"/>
              </a:rPr>
              <a:t>oupe</a:t>
            </a:r>
            <a:endParaRPr lang="fr-FR" sz="4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lnSpc>
                <a:spcPct val="150000"/>
              </a:lnSpc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Une </a:t>
            </a:r>
            <a:r>
              <a:rPr lang="fr-FR" sz="4400" dirty="0" err="1">
                <a:latin typeface="Arial" panose="020B0604020202020204" pitchFamily="34" charset="0"/>
                <a:cs typeface="Arial" panose="020B0604020202020204" pitchFamily="34" charset="0"/>
              </a:rPr>
              <a:t>ceri</a:t>
            </a: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__e</a:t>
            </a:r>
          </a:p>
          <a:p>
            <a:pPr marL="0" indent="0" algn="ctr">
              <a:lnSpc>
                <a:spcPct val="150000"/>
              </a:lnSpc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Un a__</a:t>
            </a:r>
            <a:r>
              <a:rPr lang="fr-FR" sz="4400" dirty="0" err="1">
                <a:latin typeface="Arial" panose="020B0604020202020204" pitchFamily="34" charset="0"/>
                <a:cs typeface="Arial" panose="020B0604020202020204" pitchFamily="34" charset="0"/>
              </a:rPr>
              <a:t>pirateur</a:t>
            </a:r>
            <a:endParaRPr lang="fr-FR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5659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</TotalTime>
  <Words>227</Words>
  <Application>Microsoft Office PowerPoint</Application>
  <PresentationFormat>Grand écran</PresentationFormat>
  <Paragraphs>93</Paragraphs>
  <Slides>5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Thème Office</vt:lpstr>
      <vt:lpstr>Quelle est la règle ? </vt:lpstr>
      <vt:lpstr>Quelle est la règle ? </vt:lpstr>
      <vt:lpstr>Quelle est la règle ? </vt:lpstr>
      <vt:lpstr>La règle : </vt:lpstr>
      <vt:lpstr>Je m’entraine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Activité d’oral</dc:title>
  <dc:creator>MHF</dc:creator>
  <cp:revision>18</cp:revision>
  <dcterms:created xsi:type="dcterms:W3CDTF">2021-07-17T07:25:24Z</dcterms:created>
  <dcterms:modified xsi:type="dcterms:W3CDTF">2021-09-04T20:33:11Z</dcterms:modified>
</cp:coreProperties>
</file>