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3" r:id="rId3"/>
    <p:sldId id="264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72" r:id="rId1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000"/>
    <a:srgbClr val="9EC979"/>
    <a:srgbClr val="F4944A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5" d="100"/>
          <a:sy n="75" d="100"/>
        </p:scale>
        <p:origin x="216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FFC00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Rituel 1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40516"/>
            <a:ext cx="9144000" cy="1655762"/>
          </a:xfrm>
        </p:spPr>
        <p:txBody>
          <a:bodyPr>
            <a:normAutofit/>
          </a:bodyPr>
          <a:lstStyle/>
          <a:p>
            <a:r>
              <a:rPr lang="fr-FR" sz="4400" dirty="0"/>
              <a:t>Les classes de mots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E55DCA4C-C16A-4B2C-A5B1-2DB97AF11D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sp>
        <p:nvSpPr>
          <p:cNvPr id="11" name="Sous-titre 2">
            <a:extLst>
              <a:ext uri="{FF2B5EF4-FFF2-40B4-BE49-F238E27FC236}">
                <a16:creationId xmlns:a16="http://schemas.microsoft.com/office/drawing/2014/main" id="{F1CDAE8D-4E7C-4D23-8D5C-2AB5A519FA60}"/>
              </a:ext>
            </a:extLst>
          </p:cNvPr>
          <p:cNvSpPr txBox="1">
            <a:spLocks/>
          </p:cNvSpPr>
          <p:nvPr/>
        </p:nvSpPr>
        <p:spPr>
          <a:xfrm>
            <a:off x="1524000" y="6018451"/>
            <a:ext cx="9144000" cy="7921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800" dirty="0"/>
              <a:t>Semaine 1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F072EB6F-C018-40B1-824F-71B51D1EBE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795171" cy="1881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569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/>
              <a:t>Donne la classe du mot souligné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768455" y="1744662"/>
            <a:ext cx="10049069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r>
              <a:rPr lang="fr-FR" dirty="0"/>
              <a:t>Ce sont bien </a:t>
            </a:r>
            <a:r>
              <a:rPr lang="fr-FR" u="sng" dirty="0"/>
              <a:t>les</a:t>
            </a:r>
            <a:r>
              <a:rPr lang="fr-FR" dirty="0"/>
              <a:t> affaires que j’ai achetées.</a:t>
            </a:r>
          </a:p>
          <a:p>
            <a:endParaRPr lang="fr-FR" dirty="0"/>
          </a:p>
          <a:p>
            <a:endParaRPr lang="fr-FR" dirty="0"/>
          </a:p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pPr marL="0" indent="0">
              <a:buNone/>
            </a:pPr>
            <a:r>
              <a:rPr lang="fr-FR" sz="2800" dirty="0"/>
              <a:t>Quand je t’appelle, </a:t>
            </a:r>
            <a:r>
              <a:rPr lang="fr-FR" sz="2800" u="sng" dirty="0"/>
              <a:t>tu</a:t>
            </a:r>
            <a:r>
              <a:rPr lang="fr-FR" sz="2800" dirty="0"/>
              <a:t> n’entends pas.</a:t>
            </a:r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B83BA843-5059-4432-8E0F-64EA349573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625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FF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956404" y="1696406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r>
              <a:rPr lang="fr-FR" u="sng" dirty="0"/>
              <a:t>les</a:t>
            </a:r>
            <a:r>
              <a:rPr lang="fr-FR" dirty="0"/>
              <a:t> : </a:t>
            </a:r>
            <a:r>
              <a:rPr lang="fr-FR" b="1" dirty="0">
                <a:solidFill>
                  <a:schemeClr val="accent1"/>
                </a:solidFill>
              </a:rPr>
              <a:t>DETERMINANT</a:t>
            </a:r>
            <a:r>
              <a:rPr lang="fr-FR" b="1" dirty="0">
                <a:solidFill>
                  <a:srgbClr val="92D050"/>
                </a:solidFill>
              </a:rPr>
              <a:t> </a:t>
            </a:r>
          </a:p>
          <a:p>
            <a:r>
              <a:rPr lang="fr-FR" dirty="0"/>
              <a:t>(article défini)</a:t>
            </a:r>
          </a:p>
          <a:p>
            <a:endParaRPr lang="fr-FR" dirty="0"/>
          </a:p>
          <a:p>
            <a:endParaRPr lang="fr-FR" dirty="0"/>
          </a:p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pPr marL="0" indent="0">
              <a:buNone/>
            </a:pPr>
            <a:r>
              <a:rPr lang="fr-FR" sz="2800" u="sng" dirty="0"/>
              <a:t>tu</a:t>
            </a:r>
            <a:r>
              <a:rPr lang="fr-FR" sz="2800" dirty="0"/>
              <a:t> = pronom personnel sujet 2</a:t>
            </a:r>
            <a:r>
              <a:rPr lang="fr-FR" sz="2800" baseline="30000" dirty="0"/>
              <a:t>e</a:t>
            </a:r>
            <a:r>
              <a:rPr lang="fr-FR" sz="2800" dirty="0"/>
              <a:t> personne du singulier</a:t>
            </a:r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18" name="Image 17" descr="Une image contenant clipart&#10;&#10;Description générée automatiquement">
            <a:extLst>
              <a:ext uri="{FF2B5EF4-FFF2-40B4-BE49-F238E27FC236}">
                <a16:creationId xmlns:a16="http://schemas.microsoft.com/office/drawing/2014/main" id="{C1D52D2F-A13E-4F21-BC19-3EA2FB92139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62" t="20205" r="12075" b="16346"/>
          <a:stretch/>
        </p:blipFill>
        <p:spPr>
          <a:xfrm>
            <a:off x="4983465" y="1600434"/>
            <a:ext cx="1672529" cy="1989758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12F1C746-660C-49FB-B779-45A3F4A513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72697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/>
              <a:t>Donne la classe du mot souligné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677020" y="1878528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r>
              <a:rPr lang="fr-FR" dirty="0"/>
              <a:t>Ce </a:t>
            </a:r>
            <a:r>
              <a:rPr lang="fr-FR" u="sng" dirty="0"/>
              <a:t>matin</a:t>
            </a:r>
            <a:r>
              <a:rPr lang="fr-FR" dirty="0"/>
              <a:t>, j’ai oublié mon livre.</a:t>
            </a:r>
          </a:p>
          <a:p>
            <a:endParaRPr lang="fr-FR" dirty="0"/>
          </a:p>
          <a:p>
            <a:endParaRPr lang="fr-FR" dirty="0"/>
          </a:p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pPr marL="0" indent="0">
              <a:buNone/>
            </a:pPr>
            <a:r>
              <a:rPr lang="fr-FR" sz="2800" dirty="0"/>
              <a:t>Ce pingouin est très </a:t>
            </a:r>
            <a:r>
              <a:rPr lang="fr-FR" sz="2800" u="sng" dirty="0"/>
              <a:t>drôle</a:t>
            </a:r>
            <a:r>
              <a:rPr lang="fr-FR" sz="2800" dirty="0"/>
              <a:t> !</a:t>
            </a:r>
          </a:p>
          <a:p>
            <a:pPr marL="0" indent="0">
              <a:buNone/>
            </a:pPr>
            <a:r>
              <a:rPr lang="fr-FR" dirty="0"/>
              <a:t>	</a:t>
            </a:r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D47A3429-78D1-4D14-94B8-8E8256F1C1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2222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FF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956404" y="1826931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r>
              <a:rPr lang="fr-FR" u="sng" dirty="0"/>
              <a:t>matin</a:t>
            </a:r>
            <a:r>
              <a:rPr lang="fr-FR" dirty="0"/>
              <a:t> : </a:t>
            </a:r>
            <a:r>
              <a:rPr lang="fr-FR" b="1" dirty="0">
                <a:solidFill>
                  <a:srgbClr val="92D050"/>
                </a:solidFill>
              </a:rPr>
              <a:t>NOM COMMUN</a:t>
            </a:r>
            <a:r>
              <a:rPr lang="fr-FR" dirty="0"/>
              <a:t>, masculin, singulier</a:t>
            </a:r>
          </a:p>
          <a:p>
            <a:endParaRPr lang="fr-FR" dirty="0"/>
          </a:p>
          <a:p>
            <a:endParaRPr lang="fr-FR" dirty="0"/>
          </a:p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pPr marL="0" indent="0">
              <a:buNone/>
            </a:pPr>
            <a:r>
              <a:rPr lang="fr-FR" sz="2800" dirty="0"/>
              <a:t>drôle = adjectif</a:t>
            </a:r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7" name="Image 6" descr="Une image contenant texte, clipart&#10;&#10;Description générée automatiquement">
            <a:extLst>
              <a:ext uri="{FF2B5EF4-FFF2-40B4-BE49-F238E27FC236}">
                <a16:creationId xmlns:a16="http://schemas.microsoft.com/office/drawing/2014/main" id="{337A4D6D-5891-462B-B539-B571C2CB1A1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68" t="27824" r="10396" b="16376"/>
          <a:stretch/>
        </p:blipFill>
        <p:spPr>
          <a:xfrm>
            <a:off x="5459631" y="2200433"/>
            <a:ext cx="1793552" cy="1802167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484ACC4C-ED4F-426C-9455-9B17D8F0D1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51426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/>
              <a:t>Donne la classe du mot souligné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853122" y="1878528"/>
            <a:ext cx="8316277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r>
              <a:rPr lang="fr-FR" dirty="0"/>
              <a:t>Sur la plage, l’enfant </a:t>
            </a:r>
            <a:r>
              <a:rPr lang="fr-FR" u="sng" dirty="0"/>
              <a:t>ramasse</a:t>
            </a:r>
            <a:r>
              <a:rPr lang="fr-FR" dirty="0"/>
              <a:t> le caillou.</a:t>
            </a:r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pPr marL="0" indent="0">
              <a:buNone/>
            </a:pPr>
            <a:r>
              <a:rPr lang="fr-FR" sz="2800" dirty="0"/>
              <a:t>Pinocchio était une petite </a:t>
            </a:r>
            <a:r>
              <a:rPr lang="fr-FR" sz="2800" u="sng" dirty="0"/>
              <a:t>marionnette</a:t>
            </a:r>
            <a:r>
              <a:rPr lang="fr-FR" sz="2800" dirty="0"/>
              <a:t> en bois.</a:t>
            </a:r>
          </a:p>
          <a:p>
            <a:pPr marL="0" indent="0">
              <a:buNone/>
            </a:pPr>
            <a:r>
              <a:rPr lang="fr-FR" dirty="0"/>
              <a:t>	</a:t>
            </a:r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D3DC331A-3FCD-4CB7-9B1C-D266BFFA27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55525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FF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895455" y="1878528"/>
            <a:ext cx="9027477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r>
              <a:rPr lang="fr-FR" u="sng" dirty="0"/>
              <a:t>ramasse</a:t>
            </a:r>
            <a:r>
              <a:rPr lang="fr-FR" dirty="0"/>
              <a:t> : </a:t>
            </a:r>
            <a:r>
              <a:rPr lang="fr-FR" b="1" dirty="0">
                <a:solidFill>
                  <a:srgbClr val="FF0000"/>
                </a:solidFill>
              </a:rPr>
              <a:t>VERBE</a:t>
            </a:r>
            <a:r>
              <a:rPr lang="fr-FR" b="1" dirty="0">
                <a:solidFill>
                  <a:srgbClr val="92D050"/>
                </a:solidFill>
              </a:rPr>
              <a:t> </a:t>
            </a:r>
            <a:r>
              <a:rPr lang="fr-FR" dirty="0"/>
              <a:t>(ramasser)</a:t>
            </a:r>
          </a:p>
          <a:p>
            <a:endParaRPr lang="fr-FR" dirty="0"/>
          </a:p>
          <a:p>
            <a:endParaRPr lang="fr-FR" dirty="0"/>
          </a:p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pPr marL="0" indent="0">
              <a:buNone/>
            </a:pPr>
            <a:r>
              <a:rPr lang="fr-FR" sz="2800" u="sng" dirty="0"/>
              <a:t>marionnette</a:t>
            </a:r>
            <a:r>
              <a:rPr lang="fr-FR" sz="2800" dirty="0"/>
              <a:t> = nom commun féminin singulier</a:t>
            </a:r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14" name="Image 13" descr="Une image contenant texte, clipart&#10;&#10;Description générée automatiquement">
            <a:extLst>
              <a:ext uri="{FF2B5EF4-FFF2-40B4-BE49-F238E27FC236}">
                <a16:creationId xmlns:a16="http://schemas.microsoft.com/office/drawing/2014/main" id="{C89ADF1F-F936-47E0-95AB-82C4BA61CE5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88" t="21230" r="10759" b="16246"/>
          <a:stretch/>
        </p:blipFill>
        <p:spPr>
          <a:xfrm>
            <a:off x="5802448" y="1962159"/>
            <a:ext cx="1707091" cy="1873829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F8193B67-885C-4BA1-A1EF-EA0489DA83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7048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/>
              <a:t>Donne la classe du mot souligné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886988" y="1744662"/>
            <a:ext cx="9423399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r>
              <a:rPr lang="fr-FR" dirty="0"/>
              <a:t>L’enquêteur a obtenu une information </a:t>
            </a:r>
            <a:r>
              <a:rPr lang="fr-FR" u="sng" dirty="0"/>
              <a:t>essentielle</a:t>
            </a:r>
            <a:r>
              <a:rPr lang="fr-FR" dirty="0"/>
              <a:t>.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pPr marL="0" indent="0">
              <a:buNone/>
            </a:pPr>
            <a:r>
              <a:rPr lang="fr-FR" sz="2800" dirty="0"/>
              <a:t>Le pharmacien a délivré tous les médicaments prescrits par </a:t>
            </a:r>
            <a:r>
              <a:rPr lang="fr-FR" sz="2800" u="sng" dirty="0"/>
              <a:t>le</a:t>
            </a:r>
            <a:r>
              <a:rPr lang="fr-FR" sz="2800" dirty="0"/>
              <a:t> médecin.</a:t>
            </a:r>
          </a:p>
          <a:p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ADB63D6B-6D81-4850-8285-C3923F8E05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22543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FF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751528" y="1688062"/>
            <a:ext cx="9423399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r>
              <a:rPr lang="fr-FR" u="sng" dirty="0"/>
              <a:t>essentielle</a:t>
            </a:r>
            <a:r>
              <a:rPr lang="fr-FR" dirty="0"/>
              <a:t> : </a:t>
            </a:r>
            <a:r>
              <a:rPr lang="fr-FR" b="1" dirty="0">
                <a:solidFill>
                  <a:srgbClr val="FFC000"/>
                </a:solidFill>
              </a:rPr>
              <a:t>ADJECTIF</a:t>
            </a:r>
          </a:p>
          <a:p>
            <a:endParaRPr lang="fr-FR" b="1" dirty="0">
              <a:solidFill>
                <a:srgbClr val="FFC000"/>
              </a:solidFill>
            </a:endParaRPr>
          </a:p>
          <a:p>
            <a:endParaRPr lang="fr-FR" b="1" dirty="0">
              <a:solidFill>
                <a:srgbClr val="FFC000"/>
              </a:solidFill>
            </a:endParaRPr>
          </a:p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pPr marL="0" indent="0">
              <a:buNone/>
            </a:pPr>
            <a:r>
              <a:rPr lang="fr-FR" sz="2800" u="sng" dirty="0"/>
              <a:t>le</a:t>
            </a:r>
            <a:r>
              <a:rPr lang="fr-FR" sz="2800" dirty="0"/>
              <a:t> = article défini masculin singulier</a:t>
            </a:r>
          </a:p>
          <a:p>
            <a:endParaRPr lang="fr-FR" dirty="0">
              <a:solidFill>
                <a:srgbClr val="FFC000"/>
              </a:solidFill>
            </a:endParaRPr>
          </a:p>
        </p:txBody>
      </p:sp>
      <p:pic>
        <p:nvPicPr>
          <p:cNvPr id="7" name="Image 6" descr="Une image contenant clipart&#10;&#10;Description générée automatiquement">
            <a:extLst>
              <a:ext uri="{FF2B5EF4-FFF2-40B4-BE49-F238E27FC236}">
                <a16:creationId xmlns:a16="http://schemas.microsoft.com/office/drawing/2014/main" id="{70E9FE3B-8FD8-429F-BA59-11309708B5A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19" t="20037" r="10759" b="16514"/>
          <a:stretch/>
        </p:blipFill>
        <p:spPr>
          <a:xfrm>
            <a:off x="4655094" y="1688062"/>
            <a:ext cx="1705174" cy="1943580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813F29F9-E727-415A-A354-99C9428CBE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24247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/>
              <a:t>Donne la classe du mot souligné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886989" y="1878528"/>
            <a:ext cx="9423399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r>
              <a:rPr lang="fr-FR" dirty="0"/>
              <a:t>Poucet pleurait car </a:t>
            </a:r>
            <a:r>
              <a:rPr lang="fr-FR" u="sng" dirty="0"/>
              <a:t>il</a:t>
            </a:r>
            <a:r>
              <a:rPr lang="fr-FR" dirty="0"/>
              <a:t> était complètement perdu.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pPr marL="0" indent="0">
              <a:buNone/>
            </a:pPr>
            <a:r>
              <a:rPr lang="fr-FR" sz="2800" dirty="0"/>
              <a:t>Poucet </a:t>
            </a:r>
            <a:r>
              <a:rPr lang="fr-FR" sz="2800" u="sng" dirty="0"/>
              <a:t>pleurait</a:t>
            </a:r>
            <a:r>
              <a:rPr lang="fr-FR" sz="2800" dirty="0"/>
              <a:t> car il était complètement perdu dans les bois.</a:t>
            </a:r>
          </a:p>
          <a:p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C4B1AF7D-7548-43DF-A918-EFF470B8F1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1910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FF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956404" y="1744662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r>
              <a:rPr lang="fr-FR" u="sng" dirty="0"/>
              <a:t>il</a:t>
            </a:r>
            <a:r>
              <a:rPr lang="fr-FR" dirty="0"/>
              <a:t> : </a:t>
            </a:r>
            <a:r>
              <a:rPr lang="fr-FR" b="1" dirty="0">
                <a:solidFill>
                  <a:srgbClr val="00B0F0"/>
                </a:solidFill>
              </a:rPr>
              <a:t>PRONOM PERSONNEL</a:t>
            </a:r>
          </a:p>
          <a:p>
            <a:endParaRPr lang="fr-FR" b="1" dirty="0">
              <a:solidFill>
                <a:srgbClr val="00B0F0"/>
              </a:solidFill>
            </a:endParaRPr>
          </a:p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pPr marL="0" indent="0">
              <a:buNone/>
            </a:pPr>
            <a:r>
              <a:rPr lang="fr-FR" sz="2800" u="sng" dirty="0"/>
              <a:t>pleurait</a:t>
            </a:r>
            <a:r>
              <a:rPr lang="fr-FR" sz="2800" dirty="0"/>
              <a:t> = verbe pleurer, 1</a:t>
            </a:r>
            <a:r>
              <a:rPr lang="fr-FR" sz="2800" baseline="30000" dirty="0"/>
              <a:t>er</a:t>
            </a:r>
            <a:r>
              <a:rPr lang="fr-FR" sz="2800" dirty="0"/>
              <a:t> groupe, imparfait</a:t>
            </a:r>
          </a:p>
          <a:p>
            <a:pPr marL="0" indent="0">
              <a:buNone/>
            </a:pPr>
            <a:endParaRPr lang="fr-FR" dirty="0">
              <a:solidFill>
                <a:srgbClr val="00B0F0"/>
              </a:solidFill>
            </a:endParaRPr>
          </a:p>
        </p:txBody>
      </p:sp>
      <p:pic>
        <p:nvPicPr>
          <p:cNvPr id="14" name="Image 13" descr="Une image contenant clipart&#10;&#10;Description générée automatiquement">
            <a:extLst>
              <a:ext uri="{FF2B5EF4-FFF2-40B4-BE49-F238E27FC236}">
                <a16:creationId xmlns:a16="http://schemas.microsoft.com/office/drawing/2014/main" id="{AAA1F118-C529-4988-AEB2-870B70CDDA6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21" t="20397" r="11312" b="16153"/>
          <a:stretch/>
        </p:blipFill>
        <p:spPr>
          <a:xfrm>
            <a:off x="5084940" y="1648690"/>
            <a:ext cx="1757779" cy="198975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07559AC3-7CA9-4950-B3BC-BC5D42CF62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0722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254</Words>
  <Application>Microsoft Office PowerPoint</Application>
  <PresentationFormat>Grand écran</PresentationFormat>
  <Paragraphs>94</Paragraphs>
  <Slides>11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Thème Office</vt:lpstr>
      <vt:lpstr>Rituel 1</vt:lpstr>
      <vt:lpstr>Donne la classe du mot souligné</vt:lpstr>
      <vt:lpstr>Correction</vt:lpstr>
      <vt:lpstr>Donne la classe du mot souligné</vt:lpstr>
      <vt:lpstr>Correction</vt:lpstr>
      <vt:lpstr>Donne la classe du mot souligné</vt:lpstr>
      <vt:lpstr>Correction</vt:lpstr>
      <vt:lpstr>Donne la classe du mot souligné</vt:lpstr>
      <vt:lpstr>Correction</vt:lpstr>
      <vt:lpstr>Donne la classe du mot souligné</vt:lpstr>
      <vt:lpstr>Correction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27</cp:revision>
  <dcterms:created xsi:type="dcterms:W3CDTF">2021-07-17T07:25:24Z</dcterms:created>
  <dcterms:modified xsi:type="dcterms:W3CDTF">2021-12-29T07:36:27Z</dcterms:modified>
</cp:coreProperties>
</file>