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7" r:id="rId3"/>
    <p:sldId id="268" r:id="rId4"/>
    <p:sldId id="269" r:id="rId5"/>
    <p:sldId id="270" r:id="rId6"/>
    <p:sldId id="271" r:id="rId7"/>
    <p:sldId id="272" r:id="rId8"/>
    <p:sldId id="273" r:id="rId9"/>
    <p:sldId id="274" r:id="rId10"/>
    <p:sldId id="275" r:id="rId11"/>
    <p:sldId id="276" r:id="rId12"/>
    <p:sldId id="277" r:id="rId13"/>
    <p:sldId id="278" r:id="rId14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563AA"/>
    <a:srgbClr val="13B794"/>
    <a:srgbClr val="FFC000"/>
    <a:srgbClr val="9EC979"/>
    <a:srgbClr val="F4944A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58" d="100"/>
          <a:sy n="158" d="100"/>
        </p:scale>
        <p:origin x="76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25/08/2022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25/08/2022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25/08/2022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25/08/2022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25/08/2022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25/08/2022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25/08/2022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25/08/2022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25/08/2022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25/08/2022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25/08/2022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25/08/2022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FFC00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Rituel 1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40516"/>
            <a:ext cx="9144000" cy="1655762"/>
          </a:xfrm>
        </p:spPr>
        <p:txBody>
          <a:bodyPr>
            <a:normAutofit/>
          </a:bodyPr>
          <a:lstStyle/>
          <a:p>
            <a:r>
              <a:rPr lang="fr-FR" sz="4400" dirty="0"/>
              <a:t>La classe des mots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 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E55DCA4C-C16A-4B2C-A5B1-2DB97AF11D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sp>
        <p:nvSpPr>
          <p:cNvPr id="11" name="Sous-titre 2">
            <a:extLst>
              <a:ext uri="{FF2B5EF4-FFF2-40B4-BE49-F238E27FC236}">
                <a16:creationId xmlns:a16="http://schemas.microsoft.com/office/drawing/2014/main" id="{F1CDAE8D-4E7C-4D23-8D5C-2AB5A519FA60}"/>
              </a:ext>
            </a:extLst>
          </p:cNvPr>
          <p:cNvSpPr txBox="1">
            <a:spLocks/>
          </p:cNvSpPr>
          <p:nvPr/>
        </p:nvSpPr>
        <p:spPr>
          <a:xfrm>
            <a:off x="1524000" y="6018451"/>
            <a:ext cx="9144000" cy="7921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800" dirty="0"/>
              <a:t>Semaine 3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B6AC296C-5324-4A02-9A93-4B43FD562CC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8715"/>
          <a:stretch/>
        </p:blipFill>
        <p:spPr>
          <a:xfrm>
            <a:off x="0" y="1"/>
            <a:ext cx="812677" cy="930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569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/>
              <a:t>« vol » appartient à la classe: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r-FR" sz="3600" b="1" dirty="0">
                <a:sym typeface="Wingdings" panose="05000000000000000000" pitchFamily="2" charset="2"/>
              </a:rPr>
              <a:t>A. </a:t>
            </a:r>
            <a:r>
              <a:rPr lang="fr-FR" sz="3600" dirty="0"/>
              <a:t>Préposition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600" b="1" dirty="0">
                <a:sym typeface="Wingdings" panose="05000000000000000000" pitchFamily="2" charset="2"/>
              </a:rPr>
              <a:t>B. </a:t>
            </a:r>
            <a:r>
              <a:rPr lang="fr-FR" sz="3600" dirty="0"/>
              <a:t>Adjectif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600" b="1" dirty="0">
                <a:sym typeface="Wingdings" panose="05000000000000000000" pitchFamily="2" charset="2"/>
              </a:rPr>
              <a:t>C. </a:t>
            </a:r>
            <a:r>
              <a:rPr lang="fr-FR" sz="3600" dirty="0"/>
              <a:t>Nom commun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600" b="1" dirty="0">
                <a:sym typeface="Wingdings" panose="05000000000000000000" pitchFamily="2" charset="2"/>
              </a:rPr>
              <a:t>D. </a:t>
            </a:r>
            <a:r>
              <a:rPr lang="fr-FR" sz="3600" dirty="0"/>
              <a:t>Adjectif et nom commun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427ED004-D2A2-A65C-8A48-13C80CC855C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9749"/>
          <a:stretch/>
        </p:blipFill>
        <p:spPr>
          <a:xfrm>
            <a:off x="0" y="445982"/>
            <a:ext cx="507432" cy="569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6930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r-FR" sz="3600" b="1" strike="sngStrike" dirty="0">
                <a:sym typeface="Wingdings" panose="05000000000000000000" pitchFamily="2" charset="2"/>
              </a:rPr>
              <a:t>A. </a:t>
            </a:r>
            <a:r>
              <a:rPr lang="fr-FR" sz="3600" strike="sngStrike" dirty="0"/>
              <a:t>Préposition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600" b="1" strike="sngStrike" dirty="0">
                <a:sym typeface="Wingdings" panose="05000000000000000000" pitchFamily="2" charset="2"/>
              </a:rPr>
              <a:t>B. </a:t>
            </a:r>
            <a:r>
              <a:rPr lang="fr-FR" sz="3600" strike="sngStrike" dirty="0"/>
              <a:t>Adjectif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600" b="1" dirty="0">
                <a:sym typeface="Wingdings" panose="05000000000000000000" pitchFamily="2" charset="2"/>
              </a:rPr>
              <a:t>C. </a:t>
            </a:r>
            <a:r>
              <a:rPr lang="fr-FR" sz="3600" dirty="0"/>
              <a:t>Nom commun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600" b="1" strike="sngStrike" dirty="0">
                <a:sym typeface="Wingdings" panose="05000000000000000000" pitchFamily="2" charset="2"/>
              </a:rPr>
              <a:t>D. </a:t>
            </a:r>
            <a:r>
              <a:rPr lang="fr-FR" sz="3600" strike="sngStrike" dirty="0"/>
              <a:t>Adjectif et nom commun</a:t>
            </a:r>
          </a:p>
          <a:p>
            <a:pPr marL="0" indent="0">
              <a:buNone/>
            </a:pPr>
            <a:endParaRPr lang="fr-FR" sz="3600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DA5EDDB-62EA-4034-A5EE-45A2C42FD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F1E7B910-A331-533E-8385-3272AF430B3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9749"/>
          <a:stretch/>
        </p:blipFill>
        <p:spPr>
          <a:xfrm>
            <a:off x="0" y="445982"/>
            <a:ext cx="507432" cy="569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1642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/>
              <a:t>« laid » appartient à la classe: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r-FR" sz="3600" b="1" dirty="0">
                <a:sym typeface="Wingdings" panose="05000000000000000000" pitchFamily="2" charset="2"/>
              </a:rPr>
              <a:t>A. </a:t>
            </a:r>
            <a:r>
              <a:rPr lang="fr-FR" sz="3600" dirty="0"/>
              <a:t>Déterminant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600" b="1" dirty="0">
                <a:sym typeface="Wingdings" panose="05000000000000000000" pitchFamily="2" charset="2"/>
              </a:rPr>
              <a:t>B. </a:t>
            </a:r>
            <a:r>
              <a:rPr lang="fr-FR" sz="3600" dirty="0"/>
              <a:t>Adjectif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600" b="1" dirty="0">
                <a:sym typeface="Wingdings" panose="05000000000000000000" pitchFamily="2" charset="2"/>
              </a:rPr>
              <a:t>C. </a:t>
            </a:r>
            <a:r>
              <a:rPr lang="fr-FR" sz="3600" dirty="0"/>
              <a:t>Nom commun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600" b="1" dirty="0">
                <a:sym typeface="Wingdings" panose="05000000000000000000" pitchFamily="2" charset="2"/>
              </a:rPr>
              <a:t>D. </a:t>
            </a:r>
            <a:r>
              <a:rPr lang="fr-FR" sz="3600" dirty="0"/>
              <a:t>Déterminant et nom</a:t>
            </a:r>
          </a:p>
          <a:p>
            <a:pPr marL="0" indent="0">
              <a:lnSpc>
                <a:spcPct val="200000"/>
              </a:lnSpc>
              <a:buNone/>
            </a:pPr>
            <a:endParaRPr lang="fr-FR" sz="3600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B6F555F0-5E2A-5DD2-5215-C01E834675B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9749"/>
          <a:stretch/>
        </p:blipFill>
        <p:spPr>
          <a:xfrm>
            <a:off x="0" y="445982"/>
            <a:ext cx="507432" cy="569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0094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r-FR" sz="3600" b="1" strike="sngStrike" dirty="0">
                <a:sym typeface="Wingdings" panose="05000000000000000000" pitchFamily="2" charset="2"/>
              </a:rPr>
              <a:t>A. </a:t>
            </a:r>
            <a:r>
              <a:rPr lang="fr-FR" sz="3600" strike="sngStrike" dirty="0"/>
              <a:t>Déterminant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600" b="1" dirty="0">
                <a:sym typeface="Wingdings" panose="05000000000000000000" pitchFamily="2" charset="2"/>
              </a:rPr>
              <a:t>B. </a:t>
            </a:r>
            <a:r>
              <a:rPr lang="fr-FR" sz="3600" dirty="0"/>
              <a:t>Adjectif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600" b="1" strike="sngStrike" dirty="0">
                <a:sym typeface="Wingdings" panose="05000000000000000000" pitchFamily="2" charset="2"/>
              </a:rPr>
              <a:t>C. </a:t>
            </a:r>
            <a:r>
              <a:rPr lang="fr-FR" sz="3600" strike="sngStrike" dirty="0"/>
              <a:t>Nom commun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600" b="1" strike="sngStrike" dirty="0">
                <a:sym typeface="Wingdings" panose="05000000000000000000" pitchFamily="2" charset="2"/>
              </a:rPr>
              <a:t>D. </a:t>
            </a:r>
            <a:r>
              <a:rPr lang="fr-FR" sz="3600" strike="sngStrike" dirty="0"/>
              <a:t>Déterminant et nom</a:t>
            </a:r>
          </a:p>
          <a:p>
            <a:pPr marL="0" indent="0">
              <a:buNone/>
            </a:pPr>
            <a:endParaRPr lang="fr-FR" sz="3600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DA5EDDB-62EA-4034-A5EE-45A2C42FD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A798F97F-F6A3-1650-E0FE-1D7D02B7B42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9749"/>
          <a:stretch/>
        </p:blipFill>
        <p:spPr>
          <a:xfrm>
            <a:off x="0" y="445982"/>
            <a:ext cx="507432" cy="569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21341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/>
              <a:t>« souris » appartient à la classe: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r-FR" sz="3600" b="1" dirty="0">
                <a:sym typeface="Wingdings" panose="05000000000000000000" pitchFamily="2" charset="2"/>
              </a:rPr>
              <a:t>A. </a:t>
            </a:r>
            <a:r>
              <a:rPr lang="fr-FR" sz="3600" dirty="0"/>
              <a:t>Nom commun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600" b="1" dirty="0">
                <a:sym typeface="Wingdings" panose="05000000000000000000" pitchFamily="2" charset="2"/>
              </a:rPr>
              <a:t>B. </a:t>
            </a:r>
            <a:r>
              <a:rPr lang="fr-FR" sz="3600" dirty="0"/>
              <a:t>Verbe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600" b="1" dirty="0">
                <a:sym typeface="Wingdings" panose="05000000000000000000" pitchFamily="2" charset="2"/>
              </a:rPr>
              <a:t>C. </a:t>
            </a:r>
            <a:r>
              <a:rPr lang="fr-FR" sz="3600" dirty="0"/>
              <a:t>Nom et verbe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600" b="1" dirty="0">
                <a:sym typeface="Wingdings" panose="05000000000000000000" pitchFamily="2" charset="2"/>
              </a:rPr>
              <a:t>D. </a:t>
            </a:r>
            <a:r>
              <a:rPr lang="fr-FR" sz="3600" dirty="0"/>
              <a:t>Adjectif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F72F0462-CBB1-4380-9DEC-797D0444FAC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9749"/>
          <a:stretch/>
        </p:blipFill>
        <p:spPr>
          <a:xfrm>
            <a:off x="0" y="445982"/>
            <a:ext cx="507432" cy="569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8403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r-FR" sz="3600" b="1" strike="sngStrike" dirty="0">
                <a:sym typeface="Wingdings" panose="05000000000000000000" pitchFamily="2" charset="2"/>
              </a:rPr>
              <a:t>A. </a:t>
            </a:r>
            <a:r>
              <a:rPr lang="fr-FR" sz="3600" strike="sngStrike" dirty="0"/>
              <a:t>Nom commun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600" b="1" strike="sngStrike" dirty="0">
                <a:sym typeface="Wingdings" panose="05000000000000000000" pitchFamily="2" charset="2"/>
              </a:rPr>
              <a:t>B. </a:t>
            </a:r>
            <a:r>
              <a:rPr lang="fr-FR" sz="3600" strike="sngStrike" dirty="0"/>
              <a:t>Verbe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600" b="1" dirty="0">
                <a:sym typeface="Wingdings" panose="05000000000000000000" pitchFamily="2" charset="2"/>
              </a:rPr>
              <a:t>C. </a:t>
            </a:r>
            <a:r>
              <a:rPr lang="fr-FR" sz="3600" dirty="0"/>
              <a:t>Nom et verbe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600" b="1" strike="sngStrike" dirty="0">
                <a:sym typeface="Wingdings" panose="05000000000000000000" pitchFamily="2" charset="2"/>
              </a:rPr>
              <a:t>D. </a:t>
            </a:r>
            <a:r>
              <a:rPr lang="fr-FR" sz="3600" strike="sngStrike" dirty="0"/>
              <a:t>Adjectif</a:t>
            </a:r>
          </a:p>
          <a:p>
            <a:pPr marL="0" indent="0">
              <a:buNone/>
            </a:pPr>
            <a:endParaRPr lang="fr-FR" sz="3600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DA5EDDB-62EA-4034-A5EE-45A2C42FD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CED947AB-E7A5-D178-F4C9-0666DE91961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9749"/>
          <a:stretch/>
        </p:blipFill>
        <p:spPr>
          <a:xfrm>
            <a:off x="0" y="445982"/>
            <a:ext cx="507432" cy="569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5117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/>
              <a:t>« une » appartient à la classe: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r-FR" sz="3600" b="1" dirty="0">
                <a:sym typeface="Wingdings" panose="05000000000000000000" pitchFamily="2" charset="2"/>
              </a:rPr>
              <a:t>A. </a:t>
            </a:r>
            <a:r>
              <a:rPr lang="fr-FR" sz="3600" dirty="0"/>
              <a:t>Nom commun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600" b="1" dirty="0">
                <a:sym typeface="Wingdings" panose="05000000000000000000" pitchFamily="2" charset="2"/>
              </a:rPr>
              <a:t>B. </a:t>
            </a:r>
            <a:r>
              <a:rPr lang="fr-FR" sz="3600" dirty="0"/>
              <a:t>Verbe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600" b="1" dirty="0">
                <a:sym typeface="Wingdings" panose="05000000000000000000" pitchFamily="2" charset="2"/>
              </a:rPr>
              <a:t>C. </a:t>
            </a:r>
            <a:r>
              <a:rPr lang="fr-FR" sz="3600" dirty="0"/>
              <a:t>Déterminant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600" b="1" dirty="0">
                <a:sym typeface="Wingdings" panose="05000000000000000000" pitchFamily="2" charset="2"/>
              </a:rPr>
              <a:t>D. </a:t>
            </a:r>
            <a:r>
              <a:rPr lang="fr-FR" sz="3600" dirty="0"/>
              <a:t>Nom et déterminant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05DE9FA3-2186-A359-D417-736692F887D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9749"/>
          <a:stretch/>
        </p:blipFill>
        <p:spPr>
          <a:xfrm>
            <a:off x="0" y="445982"/>
            <a:ext cx="507432" cy="569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73352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r-FR" sz="3600" b="1" strike="sngStrike" dirty="0">
                <a:sym typeface="Wingdings" panose="05000000000000000000" pitchFamily="2" charset="2"/>
              </a:rPr>
              <a:t>A. </a:t>
            </a:r>
            <a:r>
              <a:rPr lang="fr-FR" sz="3600" strike="sngStrike" dirty="0"/>
              <a:t>Nom commun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600" b="1" strike="sngStrike" dirty="0">
                <a:sym typeface="Wingdings" panose="05000000000000000000" pitchFamily="2" charset="2"/>
              </a:rPr>
              <a:t>B. </a:t>
            </a:r>
            <a:r>
              <a:rPr lang="fr-FR" sz="3600" strike="sngStrike" dirty="0"/>
              <a:t>Verbe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600" b="1" strike="sngStrike" dirty="0">
                <a:sym typeface="Wingdings" panose="05000000000000000000" pitchFamily="2" charset="2"/>
              </a:rPr>
              <a:t>C. </a:t>
            </a:r>
            <a:r>
              <a:rPr lang="fr-FR" sz="3600" strike="sngStrike" dirty="0"/>
              <a:t>Déterminant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600" b="1" dirty="0">
                <a:sym typeface="Wingdings" panose="05000000000000000000" pitchFamily="2" charset="2"/>
              </a:rPr>
              <a:t>D. </a:t>
            </a:r>
            <a:r>
              <a:rPr lang="fr-FR" sz="3600" dirty="0"/>
              <a:t>Nom et déterminant</a:t>
            </a:r>
          </a:p>
          <a:p>
            <a:pPr marL="0" indent="0">
              <a:buNone/>
            </a:pPr>
            <a:endParaRPr lang="fr-FR" sz="3600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DA5EDDB-62EA-4034-A5EE-45A2C42FD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4DA271BB-3D94-F699-AB89-D3A625B2798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9749"/>
          <a:stretch/>
        </p:blipFill>
        <p:spPr>
          <a:xfrm>
            <a:off x="0" y="445982"/>
            <a:ext cx="507432" cy="569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6819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/>
              <a:t>« bouton » appartient à la classe: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r-FR" sz="3600" b="1" dirty="0">
                <a:sym typeface="Wingdings" panose="05000000000000000000" pitchFamily="2" charset="2"/>
              </a:rPr>
              <a:t>A. </a:t>
            </a:r>
            <a:r>
              <a:rPr lang="fr-FR" sz="3600" dirty="0"/>
              <a:t>Nom commun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600" b="1" dirty="0">
                <a:sym typeface="Wingdings" panose="05000000000000000000" pitchFamily="2" charset="2"/>
              </a:rPr>
              <a:t>B. </a:t>
            </a:r>
            <a:r>
              <a:rPr lang="fr-FR" sz="3600" dirty="0"/>
              <a:t>Adjectif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600" b="1" dirty="0">
                <a:sym typeface="Wingdings" panose="05000000000000000000" pitchFamily="2" charset="2"/>
              </a:rPr>
              <a:t>C. </a:t>
            </a:r>
            <a:r>
              <a:rPr lang="fr-FR" sz="3600" dirty="0"/>
              <a:t>Verbe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600" b="1" dirty="0">
                <a:sym typeface="Wingdings" panose="05000000000000000000" pitchFamily="2" charset="2"/>
              </a:rPr>
              <a:t>D. </a:t>
            </a:r>
            <a:r>
              <a:rPr lang="fr-FR" sz="3600" dirty="0">
                <a:sym typeface="Wingdings" panose="05000000000000000000" pitchFamily="2" charset="2"/>
              </a:rPr>
              <a:t>Nom et a</a:t>
            </a:r>
            <a:r>
              <a:rPr lang="fr-FR" sz="3600" dirty="0"/>
              <a:t>djectif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0A7EC67C-8386-1B7B-98E5-95BE4B3F05F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9749"/>
          <a:stretch/>
        </p:blipFill>
        <p:spPr>
          <a:xfrm>
            <a:off x="0" y="445982"/>
            <a:ext cx="507432" cy="569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6456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r-FR" sz="3600" b="1" dirty="0">
                <a:sym typeface="Wingdings" panose="05000000000000000000" pitchFamily="2" charset="2"/>
              </a:rPr>
              <a:t>A. </a:t>
            </a:r>
            <a:r>
              <a:rPr lang="fr-FR" sz="3600" dirty="0"/>
              <a:t>Nom commun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600" b="1" strike="sngStrike" dirty="0">
                <a:sym typeface="Wingdings" panose="05000000000000000000" pitchFamily="2" charset="2"/>
              </a:rPr>
              <a:t>B. </a:t>
            </a:r>
            <a:r>
              <a:rPr lang="fr-FR" sz="3600" strike="sngStrike" dirty="0"/>
              <a:t>Adjectif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600" b="1" strike="sngStrike" dirty="0">
                <a:sym typeface="Wingdings" panose="05000000000000000000" pitchFamily="2" charset="2"/>
              </a:rPr>
              <a:t>C. </a:t>
            </a:r>
            <a:r>
              <a:rPr lang="fr-FR" sz="3600" strike="sngStrike" dirty="0"/>
              <a:t>Verbe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600" b="1" strike="sngStrike" dirty="0">
                <a:sym typeface="Wingdings" panose="05000000000000000000" pitchFamily="2" charset="2"/>
              </a:rPr>
              <a:t>D. </a:t>
            </a:r>
            <a:r>
              <a:rPr lang="fr-FR" sz="3600" strike="sngStrike" dirty="0">
                <a:sym typeface="Wingdings" panose="05000000000000000000" pitchFamily="2" charset="2"/>
              </a:rPr>
              <a:t>Nom et a</a:t>
            </a:r>
            <a:r>
              <a:rPr lang="fr-FR" sz="3600" strike="sngStrike" dirty="0"/>
              <a:t>djectif</a:t>
            </a:r>
          </a:p>
          <a:p>
            <a:pPr marL="0" indent="0">
              <a:buNone/>
            </a:pPr>
            <a:endParaRPr lang="fr-FR" sz="3600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DA5EDDB-62EA-4034-A5EE-45A2C42FD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B7FC2F9A-AF5C-86E9-2D85-2E503FA690C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9749"/>
          <a:stretch/>
        </p:blipFill>
        <p:spPr>
          <a:xfrm>
            <a:off x="0" y="445982"/>
            <a:ext cx="507432" cy="569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2130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/>
              <a:t>« bouche » appartient à la classe: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r-FR" sz="3600" b="1" dirty="0">
                <a:sym typeface="Wingdings" panose="05000000000000000000" pitchFamily="2" charset="2"/>
              </a:rPr>
              <a:t>A. </a:t>
            </a:r>
            <a:r>
              <a:rPr lang="fr-FR" sz="3600" dirty="0"/>
              <a:t>Nom commun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600" b="1" dirty="0">
                <a:sym typeface="Wingdings" panose="05000000000000000000" pitchFamily="2" charset="2"/>
              </a:rPr>
              <a:t>B. </a:t>
            </a:r>
            <a:r>
              <a:rPr lang="fr-FR" sz="3600" dirty="0"/>
              <a:t>Verbe conjugué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600" b="1" dirty="0">
                <a:sym typeface="Wingdings" panose="05000000000000000000" pitchFamily="2" charset="2"/>
              </a:rPr>
              <a:t>C. </a:t>
            </a:r>
            <a:r>
              <a:rPr lang="fr-FR" sz="3600" dirty="0"/>
              <a:t>Verbe et nom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600" b="1" dirty="0">
                <a:sym typeface="Wingdings" panose="05000000000000000000" pitchFamily="2" charset="2"/>
              </a:rPr>
              <a:t>D. </a:t>
            </a:r>
            <a:r>
              <a:rPr lang="fr-FR" sz="3600" dirty="0"/>
              <a:t>Adjectif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D80D4D0A-2662-6815-A936-51268822EBA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9749"/>
          <a:stretch/>
        </p:blipFill>
        <p:spPr>
          <a:xfrm>
            <a:off x="0" y="445982"/>
            <a:ext cx="507432" cy="569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6380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r-FR" sz="3600" b="1" strike="sngStrike" dirty="0">
                <a:sym typeface="Wingdings" panose="05000000000000000000" pitchFamily="2" charset="2"/>
              </a:rPr>
              <a:t>A. </a:t>
            </a:r>
            <a:r>
              <a:rPr lang="fr-FR" sz="3600" strike="sngStrike" dirty="0"/>
              <a:t>Nom commun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600" b="1" strike="sngStrike" dirty="0">
                <a:sym typeface="Wingdings" panose="05000000000000000000" pitchFamily="2" charset="2"/>
              </a:rPr>
              <a:t>B. </a:t>
            </a:r>
            <a:r>
              <a:rPr lang="fr-FR" sz="3600" strike="sngStrike" dirty="0"/>
              <a:t>Verbe conjugué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600" b="1" dirty="0">
                <a:sym typeface="Wingdings" panose="05000000000000000000" pitchFamily="2" charset="2"/>
              </a:rPr>
              <a:t>C. </a:t>
            </a:r>
            <a:r>
              <a:rPr lang="fr-FR" sz="3600" dirty="0"/>
              <a:t>Verbe et nom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600" b="1" strike="sngStrike" dirty="0">
                <a:sym typeface="Wingdings" panose="05000000000000000000" pitchFamily="2" charset="2"/>
              </a:rPr>
              <a:t>D. </a:t>
            </a:r>
            <a:r>
              <a:rPr lang="fr-FR" sz="3600" strike="sngStrike" dirty="0"/>
              <a:t>Adjectif</a:t>
            </a:r>
          </a:p>
          <a:p>
            <a:pPr marL="0" indent="0">
              <a:buNone/>
            </a:pPr>
            <a:endParaRPr lang="fr-FR" sz="3600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DA5EDDB-62EA-4034-A5EE-45A2C42FD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B7D11621-CEA7-3EB4-6D6E-6327C2044FB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9749"/>
          <a:stretch/>
        </p:blipFill>
        <p:spPr>
          <a:xfrm>
            <a:off x="0" y="445982"/>
            <a:ext cx="507432" cy="569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594263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272</Words>
  <Application>Microsoft Office PowerPoint</Application>
  <PresentationFormat>Grand écran</PresentationFormat>
  <Paragraphs>76</Paragraphs>
  <Slides>13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Thème Office</vt:lpstr>
      <vt:lpstr>Rituel 1</vt:lpstr>
      <vt:lpstr>« souris » appartient à la classe: </vt:lpstr>
      <vt:lpstr>Correction</vt:lpstr>
      <vt:lpstr>« une » appartient à la classe: </vt:lpstr>
      <vt:lpstr>Correction</vt:lpstr>
      <vt:lpstr>« bouton » appartient à la classe: </vt:lpstr>
      <vt:lpstr>Correction</vt:lpstr>
      <vt:lpstr>« bouche » appartient à la classe: </vt:lpstr>
      <vt:lpstr>Correction</vt:lpstr>
      <vt:lpstr>« vol » appartient à la classe: </vt:lpstr>
      <vt:lpstr>Correction</vt:lpstr>
      <vt:lpstr>« laid » appartient à la classe: </vt:lpstr>
      <vt:lpstr>Correction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22</cp:revision>
  <dcterms:created xsi:type="dcterms:W3CDTF">2021-07-17T07:25:24Z</dcterms:created>
  <dcterms:modified xsi:type="dcterms:W3CDTF">2022-08-25T07:57:11Z</dcterms:modified>
</cp:coreProperties>
</file>