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63" r:id="rId4"/>
    <p:sldId id="26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50" d="100"/>
          <a:sy n="150" d="100"/>
        </p:scale>
        <p:origin x="236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Préfixes / Suffixes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1"/>
          <a:stretch/>
        </p:blipFill>
        <p:spPr>
          <a:xfrm>
            <a:off x="0" y="1"/>
            <a:ext cx="812677" cy="89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 err="1"/>
              <a:t>ir</a:t>
            </a:r>
            <a:r>
              <a:rPr lang="fr-FR" sz="3600" dirty="0"/>
              <a:t>-</a:t>
            </a:r>
            <a:r>
              <a:rPr lang="fr-FR" sz="3600" dirty="0" err="1"/>
              <a:t>remplaç-able</a:t>
            </a:r>
            <a:r>
              <a:rPr lang="fr-FR" sz="3600" dirty="0"/>
              <a:t>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86D6F9A-C71C-4C23-B3CB-06D8DC1FC3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637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Sépare préfixe-radical-suffixe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dégustation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6088911-B238-435B-BFAD-FF52324ACE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480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dé-</a:t>
            </a:r>
            <a:r>
              <a:rPr lang="fr-FR" sz="3600" dirty="0" err="1"/>
              <a:t>gust</a:t>
            </a:r>
            <a:r>
              <a:rPr lang="fr-FR" sz="3600" dirty="0"/>
              <a:t>(a)-</a:t>
            </a:r>
            <a:r>
              <a:rPr lang="fr-FR" sz="3600" dirty="0" err="1"/>
              <a:t>tion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06C4735-CD08-43CE-84D2-E2F934AD10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55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Pour chaque mot, repère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0E12100-F3F0-486C-A2C5-2F38AB4157B7}"/>
              </a:ext>
            </a:extLst>
          </p:cNvPr>
          <p:cNvSpPr txBox="1">
            <a:spLocks/>
          </p:cNvSpPr>
          <p:nvPr/>
        </p:nvSpPr>
        <p:spPr>
          <a:xfrm>
            <a:off x="1312375" y="21300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4800" dirty="0" err="1"/>
              <a:t>em</a:t>
            </a:r>
            <a:r>
              <a:rPr lang="fr-FR" sz="4800" dirty="0"/>
              <a:t> – barque – ment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fr-FR" sz="4800" dirty="0"/>
          </a:p>
        </p:txBody>
      </p:sp>
      <p:sp>
        <p:nvSpPr>
          <p:cNvPr id="20" name="Légende : encadrée 19">
            <a:extLst>
              <a:ext uri="{FF2B5EF4-FFF2-40B4-BE49-F238E27FC236}">
                <a16:creationId xmlns:a16="http://schemas.microsoft.com/office/drawing/2014/main" id="{EED4164E-1C8C-41B2-8F77-AD208EBF5944}"/>
              </a:ext>
            </a:extLst>
          </p:cNvPr>
          <p:cNvSpPr/>
          <p:nvPr/>
        </p:nvSpPr>
        <p:spPr>
          <a:xfrm>
            <a:off x="1276350" y="4046640"/>
            <a:ext cx="2009775" cy="1049235"/>
          </a:xfrm>
          <a:prstGeom prst="borderCallout1">
            <a:avLst>
              <a:gd name="adj1" fmla="val 13035"/>
              <a:gd name="adj2" fmla="val 107864"/>
              <a:gd name="adj3" fmla="val -98442"/>
              <a:gd name="adj4" fmla="val 1508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ln w="0"/>
                <a:solidFill>
                  <a:srgbClr val="00B050"/>
                </a:solidFill>
              </a:rPr>
              <a:t>Préfixe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21" name="Légende : encadrée 20">
            <a:extLst>
              <a:ext uri="{FF2B5EF4-FFF2-40B4-BE49-F238E27FC236}">
                <a16:creationId xmlns:a16="http://schemas.microsoft.com/office/drawing/2014/main" id="{EF95167F-C25C-461E-8217-A30F50115BED}"/>
              </a:ext>
            </a:extLst>
          </p:cNvPr>
          <p:cNvSpPr/>
          <p:nvPr/>
        </p:nvSpPr>
        <p:spPr>
          <a:xfrm>
            <a:off x="9429750" y="4046639"/>
            <a:ext cx="2009775" cy="1049235"/>
          </a:xfrm>
          <a:prstGeom prst="borderCallout1">
            <a:avLst>
              <a:gd name="adj1" fmla="val 15759"/>
              <a:gd name="adj2" fmla="val -5406"/>
              <a:gd name="adj3" fmla="val -93903"/>
              <a:gd name="adj4" fmla="val -6478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ln w="0"/>
                <a:solidFill>
                  <a:srgbClr val="C00000"/>
                </a:solidFill>
              </a:rPr>
              <a:t>Suffixe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2" name="Légende : encadrée 21">
            <a:extLst>
              <a:ext uri="{FF2B5EF4-FFF2-40B4-BE49-F238E27FC236}">
                <a16:creationId xmlns:a16="http://schemas.microsoft.com/office/drawing/2014/main" id="{E651790F-A05E-495F-9244-3A02B33FDFE8}"/>
              </a:ext>
            </a:extLst>
          </p:cNvPr>
          <p:cNvSpPr/>
          <p:nvPr/>
        </p:nvSpPr>
        <p:spPr>
          <a:xfrm>
            <a:off x="5091112" y="4046638"/>
            <a:ext cx="2009775" cy="1049235"/>
          </a:xfrm>
          <a:prstGeom prst="borderCallout1">
            <a:avLst>
              <a:gd name="adj1" fmla="val -26908"/>
              <a:gd name="adj2" fmla="val 56205"/>
              <a:gd name="adj3" fmla="val -103889"/>
              <a:gd name="adj4" fmla="val 5607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ln w="0"/>
                <a:solidFill>
                  <a:schemeClr val="tx1"/>
                </a:solidFill>
              </a:rPr>
              <a:t>Radical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0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Décompose le mot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tablette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A75E85E-830E-44A5-A047-4F259C82A2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 err="1"/>
              <a:t>tabl</a:t>
            </a:r>
            <a:r>
              <a:rPr lang="fr-FR" sz="3600" dirty="0"/>
              <a:t> - </a:t>
            </a:r>
            <a:r>
              <a:rPr lang="fr-FR" sz="3600" dirty="0" err="1"/>
              <a:t>ette</a:t>
            </a:r>
            <a:endParaRPr lang="fr-FR" sz="36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78E3119-A2BA-4023-BF35-4B16808F56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Retrouve le radical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empoisonnement 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9CE50F2-DD43-4362-B694-965184EEB9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9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poison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8713CA-FBBC-400E-B3FF-06B79353C0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65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Retrouve le préfixe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invisible 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E50E46E-87EA-4135-A0A3-A9AC18817E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088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>
                <a:highlight>
                  <a:srgbClr val="FFFF00"/>
                </a:highlight>
              </a:rPr>
              <a:t>in</a:t>
            </a:r>
            <a:r>
              <a:rPr lang="fr-FR" sz="3600" dirty="0"/>
              <a:t>visible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7680328-B6CC-470D-9920-B000FAF922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02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Sépare préfixe-radical-suffixe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irremplaçable 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1034F2F-0541-4F3A-B88E-820E3F2744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326"/>
          <a:stretch/>
        </p:blipFill>
        <p:spPr>
          <a:xfrm>
            <a:off x="0" y="445982"/>
            <a:ext cx="507432" cy="58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0995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106</Words>
  <Application>Microsoft Office PowerPoint</Application>
  <PresentationFormat>Grand écran</PresentationFormat>
  <Paragraphs>60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Rituel 1</vt:lpstr>
      <vt:lpstr>Pour chaque mot, repère : </vt:lpstr>
      <vt:lpstr>Décompose le mot : </vt:lpstr>
      <vt:lpstr>Correction</vt:lpstr>
      <vt:lpstr>Retrouve le radical : </vt:lpstr>
      <vt:lpstr>Correction</vt:lpstr>
      <vt:lpstr>Retrouve le préfixe : </vt:lpstr>
      <vt:lpstr>Correction</vt:lpstr>
      <vt:lpstr>Sépare préfixe-radical-suffixe</vt:lpstr>
      <vt:lpstr>Correction</vt:lpstr>
      <vt:lpstr>Sépare préfixe-radical-suffixe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2022-02-02T13:33:00Z</dcterms:modified>
</cp:coreProperties>
</file>