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70" r:id="rId4"/>
    <p:sldId id="268" r:id="rId5"/>
    <p:sldId id="271" r:id="rId6"/>
    <p:sldId id="272" r:id="rId7"/>
    <p:sldId id="273" r:id="rId8"/>
    <p:sldId id="274" r:id="rId9"/>
    <p:sldId id="275" r:id="rId10"/>
    <p:sldId id="276" r:id="rId1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3AA"/>
    <a:srgbClr val="13B794"/>
    <a:srgbClr val="FFC000"/>
    <a:srgbClr val="9EC979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16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Rituel 4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Niveaux de langue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6018451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Semaine 3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3BA7C48-1B51-4495-A469-4A7C0FBA19A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599"/>
          <a:stretch/>
        </p:blipFill>
        <p:spPr>
          <a:xfrm>
            <a:off x="0" y="0"/>
            <a:ext cx="812677" cy="93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graphicFrame>
        <p:nvGraphicFramePr>
          <p:cNvPr id="13" name="Tableau 6">
            <a:extLst>
              <a:ext uri="{FF2B5EF4-FFF2-40B4-BE49-F238E27FC236}">
                <a16:creationId xmlns:a16="http://schemas.microsoft.com/office/drawing/2014/main" id="{CE220941-FDCD-402D-948F-0D66CF211C9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5124470"/>
              </p:ext>
            </p:extLst>
          </p:nvPr>
        </p:nvGraphicFramePr>
        <p:xfrm>
          <a:off x="1138375" y="1960017"/>
          <a:ext cx="9371013" cy="3592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23671">
                  <a:extLst>
                    <a:ext uri="{9D8B030D-6E8A-4147-A177-3AD203B41FA5}">
                      <a16:colId xmlns:a16="http://schemas.microsoft.com/office/drawing/2014/main" val="1525150364"/>
                    </a:ext>
                  </a:extLst>
                </a:gridCol>
                <a:gridCol w="3123671">
                  <a:extLst>
                    <a:ext uri="{9D8B030D-6E8A-4147-A177-3AD203B41FA5}">
                      <a16:colId xmlns:a16="http://schemas.microsoft.com/office/drawing/2014/main" val="3289720965"/>
                    </a:ext>
                  </a:extLst>
                </a:gridCol>
                <a:gridCol w="3123671">
                  <a:extLst>
                    <a:ext uri="{9D8B030D-6E8A-4147-A177-3AD203B41FA5}">
                      <a16:colId xmlns:a16="http://schemas.microsoft.com/office/drawing/2014/main" val="84723475"/>
                    </a:ext>
                  </a:extLst>
                </a:gridCol>
              </a:tblGrid>
              <a:tr h="544097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Langage soutenu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Langage courant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Langage familier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2054199"/>
                  </a:ext>
                </a:extLst>
              </a:tr>
              <a:tr h="1105315">
                <a:tc>
                  <a:txBody>
                    <a:bodyPr/>
                    <a:lstStyle/>
                    <a:p>
                      <a:pPr marL="93980" marR="95885" algn="ctr">
                        <a:lnSpc>
                          <a:spcPct val="100000"/>
                        </a:lnSpc>
                      </a:pPr>
                      <a:r>
                        <a:rPr lang="fr-FR" sz="3200" dirty="0">
                          <a:solidFill>
                            <a:srgbClr val="7030A0"/>
                          </a:solidFill>
                        </a:rPr>
                        <a:t>souliers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48920" marR="248920" algn="ctr">
                        <a:lnSpc>
                          <a:spcPct val="100000"/>
                        </a:lnSpc>
                      </a:pPr>
                      <a:r>
                        <a:rPr lang="fr-FR" sz="3200" dirty="0">
                          <a:solidFill>
                            <a:srgbClr val="7030A0"/>
                          </a:solidFill>
                        </a:rPr>
                        <a:t>chaussures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67005" marR="165100" indent="0" algn="ctr">
                        <a:lnSpc>
                          <a:spcPct val="100000"/>
                        </a:lnSpc>
                      </a:pPr>
                      <a:r>
                        <a:rPr lang="fr-FR" sz="3200" dirty="0">
                          <a:solidFill>
                            <a:srgbClr val="7030A0"/>
                          </a:solidFill>
                        </a:rPr>
                        <a:t>pompes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950723971"/>
                  </a:ext>
                </a:extLst>
              </a:tr>
              <a:tr h="1943100">
                <a:tc>
                  <a:txBody>
                    <a:bodyPr/>
                    <a:lstStyle/>
                    <a:p>
                      <a:pPr marL="93980" marR="95885" algn="ctr">
                        <a:lnSpc>
                          <a:spcPct val="100000"/>
                        </a:lnSpc>
                      </a:pP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48920" marR="248920" algn="ctr">
                        <a:lnSpc>
                          <a:spcPct val="100000"/>
                        </a:lnSpc>
                      </a:pP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7005" marR="165100" indent="0" algn="ctr">
                        <a:lnSpc>
                          <a:spcPct val="100000"/>
                        </a:lnSpc>
                      </a:pP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775008384"/>
                  </a:ext>
                </a:extLst>
              </a:tr>
            </a:tbl>
          </a:graphicData>
        </a:graphic>
      </p:graphicFrame>
      <p:pic>
        <p:nvPicPr>
          <p:cNvPr id="14" name="Image 13">
            <a:extLst>
              <a:ext uri="{FF2B5EF4-FFF2-40B4-BE49-F238E27FC236}">
                <a16:creationId xmlns:a16="http://schemas.microsoft.com/office/drawing/2014/main" id="{A94C0D3A-2D9A-4F51-B684-B604456338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6143" y="3891814"/>
            <a:ext cx="1557528" cy="155752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348296A7-7286-4092-BFD5-97C6F6412B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5507" y="4149830"/>
            <a:ext cx="1688226" cy="1217369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9EEDB90C-5BC7-42FD-B57F-75AD040495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04921" y="3891814"/>
            <a:ext cx="1967508" cy="131116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A7FAECB0-1781-45E6-A4E2-1AD001EBF0D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49537"/>
          <a:stretch/>
        </p:blipFill>
        <p:spPr>
          <a:xfrm>
            <a:off x="0" y="445982"/>
            <a:ext cx="507432" cy="5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4768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/>
              <a:t>Rappel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graphicFrame>
        <p:nvGraphicFramePr>
          <p:cNvPr id="13" name="Tableau 6">
            <a:extLst>
              <a:ext uri="{FF2B5EF4-FFF2-40B4-BE49-F238E27FC236}">
                <a16:creationId xmlns:a16="http://schemas.microsoft.com/office/drawing/2014/main" id="{A61F743D-AF7D-40B1-A2C5-B0C8730EA85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7388046"/>
              </p:ext>
            </p:extLst>
          </p:nvPr>
        </p:nvGraphicFramePr>
        <p:xfrm>
          <a:off x="626575" y="1578538"/>
          <a:ext cx="10851813" cy="4485753"/>
        </p:xfrm>
        <a:graphic>
          <a:graphicData uri="http://schemas.openxmlformats.org/drawingml/2006/table">
            <a:tbl>
              <a:tblPr firstRow="1" bandRow="1"/>
              <a:tblGrid>
                <a:gridCol w="3617271">
                  <a:extLst>
                    <a:ext uri="{9D8B030D-6E8A-4147-A177-3AD203B41FA5}">
                      <a16:colId xmlns:a16="http://schemas.microsoft.com/office/drawing/2014/main" val="1525150364"/>
                    </a:ext>
                  </a:extLst>
                </a:gridCol>
                <a:gridCol w="3617271">
                  <a:extLst>
                    <a:ext uri="{9D8B030D-6E8A-4147-A177-3AD203B41FA5}">
                      <a16:colId xmlns:a16="http://schemas.microsoft.com/office/drawing/2014/main" val="3289720965"/>
                    </a:ext>
                  </a:extLst>
                </a:gridCol>
                <a:gridCol w="3617271">
                  <a:extLst>
                    <a:ext uri="{9D8B030D-6E8A-4147-A177-3AD203B41FA5}">
                      <a16:colId xmlns:a16="http://schemas.microsoft.com/office/drawing/2014/main" val="84723475"/>
                    </a:ext>
                  </a:extLst>
                </a:gridCol>
              </a:tblGrid>
              <a:tr h="6612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algn="ctr"/>
                      <a:r>
                        <a:rPr lang="fr-FR" dirty="0"/>
                        <a:t>Langage soutenu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A66A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algn="ctr"/>
                      <a:r>
                        <a:rPr lang="fr-FR" dirty="0"/>
                        <a:t>Langage courant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A66A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algn="ctr"/>
                      <a:r>
                        <a:rPr lang="fr-FR" dirty="0"/>
                        <a:t>Langage familier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A66A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2054199"/>
                  </a:ext>
                </a:extLst>
              </a:tr>
              <a:tr h="13433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93980" marR="95885" algn="ctr">
                        <a:lnSpc>
                          <a:spcPct val="100000"/>
                        </a:lnSpc>
                      </a:pPr>
                      <a:r>
                        <a:rPr sz="2400" dirty="0">
                          <a:latin typeface="Trebuchet MS"/>
                          <a:cs typeface="Trebuchet MS"/>
                        </a:rPr>
                        <a:t>Le langage</a:t>
                      </a:r>
                      <a:r>
                        <a:rPr sz="2400" spc="1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400" spc="0" dirty="0">
                          <a:latin typeface="Trebuchet MS"/>
                          <a:cs typeface="Trebuchet MS"/>
                        </a:rPr>
                        <a:t>que</a:t>
                      </a:r>
                      <a:r>
                        <a:rPr sz="2400" spc="-1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400" spc="0" dirty="0">
                          <a:latin typeface="Trebuchet MS"/>
                          <a:cs typeface="Trebuchet MS"/>
                        </a:rPr>
                        <a:t>l’</a:t>
                      </a:r>
                      <a:r>
                        <a:rPr sz="2400" spc="-15" dirty="0">
                          <a:latin typeface="Trebuchet MS"/>
                          <a:cs typeface="Trebuchet MS"/>
                        </a:rPr>
                        <a:t>o</a:t>
                      </a:r>
                      <a:r>
                        <a:rPr sz="2400" spc="0" dirty="0">
                          <a:latin typeface="Trebuchet MS"/>
                          <a:cs typeface="Trebuchet MS"/>
                        </a:rPr>
                        <a:t>n</a:t>
                      </a:r>
                      <a:r>
                        <a:rPr sz="2400" spc="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400" spc="0" dirty="0">
                          <a:latin typeface="Trebuchet MS"/>
                          <a:cs typeface="Trebuchet MS"/>
                        </a:rPr>
                        <a:t>utilise</a:t>
                      </a:r>
                      <a:r>
                        <a:rPr sz="2400" spc="-1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400" spc="0" dirty="0">
                          <a:latin typeface="Trebuchet MS"/>
                          <a:cs typeface="Trebuchet MS"/>
                        </a:rPr>
                        <a:t>p</a:t>
                      </a:r>
                      <a:r>
                        <a:rPr sz="2400" spc="-10" dirty="0">
                          <a:latin typeface="Trebuchet MS"/>
                          <a:cs typeface="Trebuchet MS"/>
                        </a:rPr>
                        <a:t>o</a:t>
                      </a:r>
                      <a:r>
                        <a:rPr sz="2400" spc="0" dirty="0">
                          <a:latin typeface="Trebuchet MS"/>
                          <a:cs typeface="Trebuchet MS"/>
                        </a:rPr>
                        <a:t>ur </a:t>
                      </a:r>
                      <a:r>
                        <a:rPr sz="2400" spc="5" dirty="0">
                          <a:latin typeface="Trebuchet MS"/>
                          <a:cs typeface="Trebuchet MS"/>
                        </a:rPr>
                        <a:t>m</a:t>
                      </a:r>
                      <a:r>
                        <a:rPr sz="2400" spc="0" dirty="0">
                          <a:latin typeface="Trebuchet MS"/>
                          <a:cs typeface="Trebuchet MS"/>
                        </a:rPr>
                        <a:t>ontrer</a:t>
                      </a:r>
                      <a:r>
                        <a:rPr sz="2400" spc="2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400" spc="0" dirty="0">
                          <a:latin typeface="Trebuchet MS"/>
                          <a:cs typeface="Trebuchet MS"/>
                        </a:rPr>
                        <a:t>son</a:t>
                      </a:r>
                      <a:r>
                        <a:rPr sz="2400" spc="-10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400" spc="0" dirty="0">
                          <a:latin typeface="Trebuchet MS"/>
                          <a:cs typeface="Trebuchet MS"/>
                        </a:rPr>
                        <a:t>re</a:t>
                      </a:r>
                      <a:r>
                        <a:rPr sz="2400" spc="5" dirty="0">
                          <a:latin typeface="Trebuchet MS"/>
                          <a:cs typeface="Trebuchet MS"/>
                        </a:rPr>
                        <a:t>sp</a:t>
                      </a:r>
                      <a:r>
                        <a:rPr sz="2400" spc="0" dirty="0">
                          <a:latin typeface="Trebuchet MS"/>
                          <a:cs typeface="Trebuchet MS"/>
                        </a:rPr>
                        <a:t>ect,</a:t>
                      </a:r>
                      <a:r>
                        <a:rPr sz="2400" spc="-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400" spc="0" dirty="0">
                          <a:latin typeface="Trebuchet MS"/>
                          <a:cs typeface="Trebuchet MS"/>
                        </a:rPr>
                        <a:t>la</a:t>
                      </a:r>
                      <a:r>
                        <a:rPr sz="2400" spc="5" dirty="0">
                          <a:latin typeface="Trebuchet MS"/>
                          <a:cs typeface="Trebuchet MS"/>
                        </a:rPr>
                        <a:t>n</a:t>
                      </a:r>
                      <a:r>
                        <a:rPr sz="2400" spc="0" dirty="0">
                          <a:latin typeface="Trebuchet MS"/>
                          <a:cs typeface="Trebuchet MS"/>
                        </a:rPr>
                        <a:t>gage t</a:t>
                      </a:r>
                      <a:r>
                        <a:rPr sz="2400" spc="-10" dirty="0">
                          <a:latin typeface="Trebuchet MS"/>
                          <a:cs typeface="Trebuchet MS"/>
                        </a:rPr>
                        <a:t>r</a:t>
                      </a:r>
                      <a:r>
                        <a:rPr sz="2400" spc="0" dirty="0">
                          <a:latin typeface="Trebuchet MS"/>
                          <a:cs typeface="Trebuchet MS"/>
                        </a:rPr>
                        <a:t>ès po</a:t>
                      </a:r>
                      <a:r>
                        <a:rPr sz="2400" spc="-5" dirty="0">
                          <a:latin typeface="Trebuchet MS"/>
                          <a:cs typeface="Trebuchet MS"/>
                        </a:rPr>
                        <a:t>l</a:t>
                      </a:r>
                      <a:r>
                        <a:rPr sz="2400" spc="0" dirty="0">
                          <a:latin typeface="Trebuchet MS"/>
                          <a:cs typeface="Trebuchet MS"/>
                        </a:rPr>
                        <a:t>i.</a:t>
                      </a:r>
                      <a:endParaRPr sz="24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A66AC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248920" marR="248920" algn="ctr">
                        <a:lnSpc>
                          <a:spcPct val="100000"/>
                        </a:lnSpc>
                      </a:pPr>
                      <a:r>
                        <a:rPr sz="2400" dirty="0">
                          <a:latin typeface="Trebuchet MS"/>
                          <a:cs typeface="Trebuchet MS"/>
                        </a:rPr>
                        <a:t>Le</a:t>
                      </a:r>
                      <a:r>
                        <a:rPr sz="2400" spc="-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400" spc="0" dirty="0">
                          <a:latin typeface="Trebuchet MS"/>
                          <a:cs typeface="Trebuchet MS"/>
                        </a:rPr>
                        <a:t>langage</a:t>
                      </a:r>
                      <a:r>
                        <a:rPr sz="2400" spc="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400" spc="0" dirty="0">
                          <a:latin typeface="Trebuchet MS"/>
                          <a:cs typeface="Trebuchet MS"/>
                        </a:rPr>
                        <a:t>de</a:t>
                      </a:r>
                      <a:r>
                        <a:rPr sz="2400" spc="-1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400" spc="0" dirty="0">
                          <a:latin typeface="Trebuchet MS"/>
                          <a:cs typeface="Trebuchet MS"/>
                        </a:rPr>
                        <a:t>t</a:t>
                      </a:r>
                      <a:r>
                        <a:rPr sz="2400" spc="-15" dirty="0">
                          <a:latin typeface="Trebuchet MS"/>
                          <a:cs typeface="Trebuchet MS"/>
                        </a:rPr>
                        <a:t>o</a:t>
                      </a:r>
                      <a:r>
                        <a:rPr sz="2400" spc="0" dirty="0">
                          <a:latin typeface="Trebuchet MS"/>
                          <a:cs typeface="Trebuchet MS"/>
                        </a:rPr>
                        <a:t>us</a:t>
                      </a:r>
                      <a:r>
                        <a:rPr sz="2400" spc="-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400" spc="0" dirty="0">
                          <a:latin typeface="Trebuchet MS"/>
                          <a:cs typeface="Trebuchet MS"/>
                        </a:rPr>
                        <a:t>les</a:t>
                      </a:r>
                      <a:r>
                        <a:rPr sz="2400" spc="-1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400" spc="0" dirty="0">
                          <a:latin typeface="Trebuchet MS"/>
                          <a:cs typeface="Trebuchet MS"/>
                        </a:rPr>
                        <a:t>j</a:t>
                      </a:r>
                      <a:r>
                        <a:rPr sz="2400" spc="-10" dirty="0">
                          <a:latin typeface="Trebuchet MS"/>
                          <a:cs typeface="Trebuchet MS"/>
                        </a:rPr>
                        <a:t>o</a:t>
                      </a:r>
                      <a:r>
                        <a:rPr sz="2400" spc="0" dirty="0">
                          <a:latin typeface="Trebuchet MS"/>
                          <a:cs typeface="Trebuchet MS"/>
                        </a:rPr>
                        <a:t>urs, </a:t>
                      </a:r>
                      <a:r>
                        <a:rPr lang="fr-FR" sz="2400" spc="0" dirty="0">
                          <a:latin typeface="Trebuchet MS"/>
                          <a:cs typeface="Trebuchet MS"/>
                        </a:rPr>
                        <a:t>on l’utilise à l’école</a:t>
                      </a:r>
                      <a:r>
                        <a:rPr sz="2400" spc="0" dirty="0">
                          <a:latin typeface="Trebuchet MS"/>
                          <a:cs typeface="Trebuchet MS"/>
                        </a:rPr>
                        <a:t> par exe</a:t>
                      </a:r>
                      <a:r>
                        <a:rPr sz="2400" spc="5" dirty="0">
                          <a:latin typeface="Trebuchet MS"/>
                          <a:cs typeface="Trebuchet MS"/>
                        </a:rPr>
                        <a:t>m</a:t>
                      </a:r>
                      <a:r>
                        <a:rPr sz="2400" spc="0" dirty="0">
                          <a:latin typeface="Trebuchet MS"/>
                          <a:cs typeface="Trebuchet MS"/>
                        </a:rPr>
                        <a:t>ple.</a:t>
                      </a:r>
                      <a:endParaRPr sz="24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A66AC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167005" marR="165100" indent="0" algn="ctr">
                        <a:lnSpc>
                          <a:spcPct val="100000"/>
                        </a:lnSpc>
                      </a:pPr>
                      <a:r>
                        <a:rPr sz="2400" dirty="0">
                          <a:latin typeface="Trebuchet MS"/>
                          <a:cs typeface="Trebuchet MS"/>
                        </a:rPr>
                        <a:t>Le</a:t>
                      </a:r>
                      <a:r>
                        <a:rPr sz="2400" spc="-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400" spc="0" dirty="0">
                          <a:latin typeface="Trebuchet MS"/>
                          <a:cs typeface="Trebuchet MS"/>
                        </a:rPr>
                        <a:t>langage</a:t>
                      </a:r>
                      <a:r>
                        <a:rPr sz="2400" spc="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400" spc="0" dirty="0">
                          <a:latin typeface="Trebuchet MS"/>
                          <a:cs typeface="Trebuchet MS"/>
                        </a:rPr>
                        <a:t>avec des</a:t>
                      </a:r>
                      <a:r>
                        <a:rPr sz="2400" spc="-1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400" spc="0" dirty="0">
                          <a:latin typeface="Trebuchet MS"/>
                          <a:cs typeface="Trebuchet MS"/>
                        </a:rPr>
                        <a:t>g</a:t>
                      </a:r>
                      <a:r>
                        <a:rPr sz="2400" spc="-10" dirty="0">
                          <a:latin typeface="Trebuchet MS"/>
                          <a:cs typeface="Trebuchet MS"/>
                        </a:rPr>
                        <a:t>ro</a:t>
                      </a:r>
                      <a:r>
                        <a:rPr sz="2400" spc="0" dirty="0">
                          <a:latin typeface="Trebuchet MS"/>
                          <a:cs typeface="Trebuchet MS"/>
                        </a:rPr>
                        <a:t>s</a:t>
                      </a:r>
                      <a:r>
                        <a:rPr sz="2400" spc="-1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400" spc="0" dirty="0">
                          <a:latin typeface="Trebuchet MS"/>
                          <a:cs typeface="Trebuchet MS"/>
                        </a:rPr>
                        <a:t>m</a:t>
                      </a:r>
                      <a:r>
                        <a:rPr sz="2400" spc="-10" dirty="0">
                          <a:latin typeface="Trebuchet MS"/>
                          <a:cs typeface="Trebuchet MS"/>
                        </a:rPr>
                        <a:t>o</a:t>
                      </a:r>
                      <a:r>
                        <a:rPr sz="2400" spc="0" dirty="0">
                          <a:latin typeface="Trebuchet MS"/>
                          <a:cs typeface="Trebuchet MS"/>
                        </a:rPr>
                        <a:t>ts par</a:t>
                      </a:r>
                      <a:r>
                        <a:rPr sz="2400" spc="-10" dirty="0">
                          <a:latin typeface="Trebuchet MS"/>
                          <a:cs typeface="Trebuchet MS"/>
                        </a:rPr>
                        <a:t>fo</a:t>
                      </a:r>
                      <a:r>
                        <a:rPr sz="2400" spc="0" dirty="0">
                          <a:latin typeface="Trebuchet MS"/>
                          <a:cs typeface="Trebuchet MS"/>
                        </a:rPr>
                        <a:t>is,</a:t>
                      </a:r>
                      <a:r>
                        <a:rPr sz="2400" spc="-1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400" spc="0" dirty="0">
                          <a:latin typeface="Trebuchet MS"/>
                          <a:cs typeface="Trebuchet MS"/>
                        </a:rPr>
                        <a:t>qu’</a:t>
                      </a:r>
                      <a:r>
                        <a:rPr sz="2400" spc="-10" dirty="0">
                          <a:latin typeface="Trebuchet MS"/>
                          <a:cs typeface="Trebuchet MS"/>
                        </a:rPr>
                        <a:t>o</a:t>
                      </a:r>
                      <a:r>
                        <a:rPr sz="2400" spc="0" dirty="0">
                          <a:latin typeface="Trebuchet MS"/>
                          <a:cs typeface="Trebuchet MS"/>
                        </a:rPr>
                        <a:t>n n’utilise p</a:t>
                      </a:r>
                      <a:r>
                        <a:rPr sz="2400" spc="5" dirty="0">
                          <a:latin typeface="Trebuchet MS"/>
                          <a:cs typeface="Trebuchet MS"/>
                        </a:rPr>
                        <a:t>a</a:t>
                      </a:r>
                      <a:r>
                        <a:rPr sz="2400" spc="0" dirty="0">
                          <a:latin typeface="Trebuchet MS"/>
                          <a:cs typeface="Trebuchet MS"/>
                        </a:rPr>
                        <a:t>s</a:t>
                      </a:r>
                      <a:r>
                        <a:rPr sz="2400" spc="-15" dirty="0"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2400" spc="0" dirty="0">
                          <a:latin typeface="Trebuchet MS"/>
                          <a:cs typeface="Trebuchet MS"/>
                        </a:rPr>
                        <a:t>à l’éc</a:t>
                      </a:r>
                      <a:r>
                        <a:rPr sz="2400" spc="-15" dirty="0">
                          <a:latin typeface="Trebuchet MS"/>
                          <a:cs typeface="Trebuchet MS"/>
                        </a:rPr>
                        <a:t>o</a:t>
                      </a:r>
                      <a:r>
                        <a:rPr sz="2400" spc="0" dirty="0">
                          <a:latin typeface="Trebuchet MS"/>
                          <a:cs typeface="Trebuchet MS"/>
                        </a:rPr>
                        <a:t>le.</a:t>
                      </a:r>
                      <a:endParaRPr sz="24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A66AC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0723971"/>
                  </a:ext>
                </a:extLst>
              </a:tr>
              <a:tr h="236146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93980" marR="95885" algn="ctr">
                        <a:lnSpc>
                          <a:spcPct val="100000"/>
                        </a:lnSpc>
                      </a:pP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A66AC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248920" marR="248920" algn="ctr">
                        <a:lnSpc>
                          <a:spcPct val="100000"/>
                        </a:lnSpc>
                      </a:pP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A66AC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167005" marR="165100" indent="0" algn="ctr">
                        <a:lnSpc>
                          <a:spcPct val="100000"/>
                        </a:lnSpc>
                      </a:pP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A66AC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5008384"/>
                  </a:ext>
                </a:extLst>
              </a:tr>
            </a:tbl>
          </a:graphicData>
        </a:graphic>
      </p:graphicFrame>
      <p:pic>
        <p:nvPicPr>
          <p:cNvPr id="14" name="Image 13">
            <a:extLst>
              <a:ext uri="{FF2B5EF4-FFF2-40B4-BE49-F238E27FC236}">
                <a16:creationId xmlns:a16="http://schemas.microsoft.com/office/drawing/2014/main" id="{EA126928-93C7-4DC3-841E-38F41C9C74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0417" y="4136133"/>
            <a:ext cx="1892878" cy="189287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395A3EB4-E65A-48F3-8FF2-B6013B3064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9194" y="4379452"/>
            <a:ext cx="2051717" cy="1479480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0FA9ADCF-A0DF-49FD-B9CE-73BA38DF2C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91692" y="4265467"/>
            <a:ext cx="2391131" cy="1593465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D8402FBA-11EE-4335-A1D3-8B3E17CA3E6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49537"/>
          <a:stretch/>
        </p:blipFill>
        <p:spPr>
          <a:xfrm>
            <a:off x="0" y="445982"/>
            <a:ext cx="507432" cy="5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840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/>
              <a:t>Classe ces mots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798D9C03-C375-4284-90DF-59062E19EF1A}"/>
              </a:ext>
            </a:extLst>
          </p:cNvPr>
          <p:cNvSpPr txBox="1"/>
          <p:nvPr/>
        </p:nvSpPr>
        <p:spPr>
          <a:xfrm>
            <a:off x="1354730" y="1331147"/>
            <a:ext cx="65232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rgbClr val="7030A0"/>
                </a:solidFill>
              </a:rPr>
              <a:t>CM1 : laid   hideux   moche</a:t>
            </a:r>
            <a:endParaRPr lang="fr-FR" sz="2800" dirty="0"/>
          </a:p>
        </p:txBody>
      </p:sp>
      <p:graphicFrame>
        <p:nvGraphicFramePr>
          <p:cNvPr id="21" name="Tableau 6">
            <a:extLst>
              <a:ext uri="{FF2B5EF4-FFF2-40B4-BE49-F238E27FC236}">
                <a16:creationId xmlns:a16="http://schemas.microsoft.com/office/drawing/2014/main" id="{1394C5DF-3F1A-47F9-82A1-F129E3D21FA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27516182"/>
              </p:ext>
            </p:extLst>
          </p:nvPr>
        </p:nvGraphicFramePr>
        <p:xfrm>
          <a:off x="1030288" y="2637354"/>
          <a:ext cx="9371013" cy="3592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23671">
                  <a:extLst>
                    <a:ext uri="{9D8B030D-6E8A-4147-A177-3AD203B41FA5}">
                      <a16:colId xmlns:a16="http://schemas.microsoft.com/office/drawing/2014/main" val="1525150364"/>
                    </a:ext>
                  </a:extLst>
                </a:gridCol>
                <a:gridCol w="3123671">
                  <a:extLst>
                    <a:ext uri="{9D8B030D-6E8A-4147-A177-3AD203B41FA5}">
                      <a16:colId xmlns:a16="http://schemas.microsoft.com/office/drawing/2014/main" val="3289720965"/>
                    </a:ext>
                  </a:extLst>
                </a:gridCol>
                <a:gridCol w="3123671">
                  <a:extLst>
                    <a:ext uri="{9D8B030D-6E8A-4147-A177-3AD203B41FA5}">
                      <a16:colId xmlns:a16="http://schemas.microsoft.com/office/drawing/2014/main" val="84723475"/>
                    </a:ext>
                  </a:extLst>
                </a:gridCol>
              </a:tblGrid>
              <a:tr h="544097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Langage soutenu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Langage courant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Langage familier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2054199"/>
                  </a:ext>
                </a:extLst>
              </a:tr>
              <a:tr h="1105315">
                <a:tc>
                  <a:txBody>
                    <a:bodyPr/>
                    <a:lstStyle/>
                    <a:p>
                      <a:pPr marL="93980" marR="95885" algn="ctr">
                        <a:lnSpc>
                          <a:spcPct val="100000"/>
                        </a:lnSpc>
                      </a:pP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48920" marR="248920" algn="ctr">
                        <a:lnSpc>
                          <a:spcPct val="100000"/>
                        </a:lnSpc>
                      </a:pP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7005" marR="165100" indent="0" algn="ctr">
                        <a:lnSpc>
                          <a:spcPct val="100000"/>
                        </a:lnSpc>
                      </a:pP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950723971"/>
                  </a:ext>
                </a:extLst>
              </a:tr>
              <a:tr h="1943100">
                <a:tc>
                  <a:txBody>
                    <a:bodyPr/>
                    <a:lstStyle/>
                    <a:p>
                      <a:pPr marL="93980" marR="95885" algn="ctr">
                        <a:lnSpc>
                          <a:spcPct val="100000"/>
                        </a:lnSpc>
                      </a:pP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48920" marR="248920" algn="ctr">
                        <a:lnSpc>
                          <a:spcPct val="100000"/>
                        </a:lnSpc>
                      </a:pP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7005" marR="165100" indent="0" algn="ctr">
                        <a:lnSpc>
                          <a:spcPct val="100000"/>
                        </a:lnSpc>
                      </a:pP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775008384"/>
                  </a:ext>
                </a:extLst>
              </a:tr>
            </a:tbl>
          </a:graphicData>
        </a:graphic>
      </p:graphicFrame>
      <p:pic>
        <p:nvPicPr>
          <p:cNvPr id="22" name="Image 21">
            <a:extLst>
              <a:ext uri="{FF2B5EF4-FFF2-40B4-BE49-F238E27FC236}">
                <a16:creationId xmlns:a16="http://schemas.microsoft.com/office/drawing/2014/main" id="{E6B849F2-3BC3-4BA7-9C99-09D0FFF4C7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8716" y="4433610"/>
            <a:ext cx="1557528" cy="1557528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67C7B07A-49A8-43B4-B351-7EA506CEBB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681" y="4603689"/>
            <a:ext cx="1688226" cy="1217369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DA79843-B1C4-4587-9EC6-17789E74AA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77994" y="4556794"/>
            <a:ext cx="1967508" cy="131116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AF422299-0C37-41AD-A631-6FAFDAC2338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49537"/>
          <a:stretch/>
        </p:blipFill>
        <p:spPr>
          <a:xfrm>
            <a:off x="0" y="445982"/>
            <a:ext cx="507432" cy="5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5120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graphicFrame>
        <p:nvGraphicFramePr>
          <p:cNvPr id="13" name="Tableau 6">
            <a:extLst>
              <a:ext uri="{FF2B5EF4-FFF2-40B4-BE49-F238E27FC236}">
                <a16:creationId xmlns:a16="http://schemas.microsoft.com/office/drawing/2014/main" id="{CE220941-FDCD-402D-948F-0D66CF211C9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8515937"/>
              </p:ext>
            </p:extLst>
          </p:nvPr>
        </p:nvGraphicFramePr>
        <p:xfrm>
          <a:off x="1138375" y="1960017"/>
          <a:ext cx="9371013" cy="3592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23671">
                  <a:extLst>
                    <a:ext uri="{9D8B030D-6E8A-4147-A177-3AD203B41FA5}">
                      <a16:colId xmlns:a16="http://schemas.microsoft.com/office/drawing/2014/main" val="1525150364"/>
                    </a:ext>
                  </a:extLst>
                </a:gridCol>
                <a:gridCol w="3123671">
                  <a:extLst>
                    <a:ext uri="{9D8B030D-6E8A-4147-A177-3AD203B41FA5}">
                      <a16:colId xmlns:a16="http://schemas.microsoft.com/office/drawing/2014/main" val="3289720965"/>
                    </a:ext>
                  </a:extLst>
                </a:gridCol>
                <a:gridCol w="3123671">
                  <a:extLst>
                    <a:ext uri="{9D8B030D-6E8A-4147-A177-3AD203B41FA5}">
                      <a16:colId xmlns:a16="http://schemas.microsoft.com/office/drawing/2014/main" val="84723475"/>
                    </a:ext>
                  </a:extLst>
                </a:gridCol>
              </a:tblGrid>
              <a:tr h="544097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Langage soutenu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Langage courant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Langage familier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2054199"/>
                  </a:ext>
                </a:extLst>
              </a:tr>
              <a:tr h="1105315">
                <a:tc>
                  <a:txBody>
                    <a:bodyPr/>
                    <a:lstStyle/>
                    <a:p>
                      <a:pPr marL="93980" marR="95885" algn="ctr">
                        <a:lnSpc>
                          <a:spcPct val="100000"/>
                        </a:lnSpc>
                      </a:pPr>
                      <a:r>
                        <a:rPr lang="fr-FR" sz="3200" dirty="0">
                          <a:solidFill>
                            <a:srgbClr val="7030A0"/>
                          </a:solidFill>
                        </a:rPr>
                        <a:t>hideux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48920" marR="248920" algn="ctr">
                        <a:lnSpc>
                          <a:spcPct val="100000"/>
                        </a:lnSpc>
                      </a:pPr>
                      <a:r>
                        <a:rPr lang="fr-FR" sz="3200" dirty="0">
                          <a:solidFill>
                            <a:srgbClr val="7030A0"/>
                          </a:solidFill>
                        </a:rPr>
                        <a:t>laid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67005" marR="165100" indent="0" algn="ctr">
                        <a:lnSpc>
                          <a:spcPct val="100000"/>
                        </a:lnSpc>
                      </a:pPr>
                      <a:r>
                        <a:rPr lang="fr-FR" sz="3200" dirty="0">
                          <a:solidFill>
                            <a:srgbClr val="7030A0"/>
                          </a:solidFill>
                        </a:rPr>
                        <a:t>moche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950723971"/>
                  </a:ext>
                </a:extLst>
              </a:tr>
              <a:tr h="1943100">
                <a:tc>
                  <a:txBody>
                    <a:bodyPr/>
                    <a:lstStyle/>
                    <a:p>
                      <a:pPr marL="93980" marR="95885" algn="ctr">
                        <a:lnSpc>
                          <a:spcPct val="100000"/>
                        </a:lnSpc>
                      </a:pP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48920" marR="248920" algn="ctr">
                        <a:lnSpc>
                          <a:spcPct val="100000"/>
                        </a:lnSpc>
                      </a:pP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7005" marR="165100" indent="0" algn="ctr">
                        <a:lnSpc>
                          <a:spcPct val="100000"/>
                        </a:lnSpc>
                      </a:pP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775008384"/>
                  </a:ext>
                </a:extLst>
              </a:tr>
            </a:tbl>
          </a:graphicData>
        </a:graphic>
      </p:graphicFrame>
      <p:pic>
        <p:nvPicPr>
          <p:cNvPr id="14" name="Image 13">
            <a:extLst>
              <a:ext uri="{FF2B5EF4-FFF2-40B4-BE49-F238E27FC236}">
                <a16:creationId xmlns:a16="http://schemas.microsoft.com/office/drawing/2014/main" id="{A94C0D3A-2D9A-4F51-B684-B604456338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6143" y="3891814"/>
            <a:ext cx="1557528" cy="155752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348296A7-7286-4092-BFD5-97C6F6412B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5507" y="4149830"/>
            <a:ext cx="1688226" cy="1217369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9EEDB90C-5BC7-42FD-B57F-75AD040495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04921" y="3891814"/>
            <a:ext cx="1967508" cy="131116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047E298A-8322-4498-8E14-226739FDF36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49537"/>
          <a:stretch/>
        </p:blipFill>
        <p:spPr>
          <a:xfrm>
            <a:off x="0" y="445982"/>
            <a:ext cx="507432" cy="5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5117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/>
              <a:t>Classe ces mots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798D9C03-C375-4284-90DF-59062E19EF1A}"/>
              </a:ext>
            </a:extLst>
          </p:cNvPr>
          <p:cNvSpPr txBox="1"/>
          <p:nvPr/>
        </p:nvSpPr>
        <p:spPr>
          <a:xfrm>
            <a:off x="1030288" y="1362073"/>
            <a:ext cx="652326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rgbClr val="7030A0"/>
                </a:solidFill>
              </a:rPr>
              <a:t>CM1 : bruit vacarme boucan</a:t>
            </a:r>
            <a:br>
              <a:rPr lang="fr-FR" sz="2800" dirty="0">
                <a:solidFill>
                  <a:srgbClr val="7030A0"/>
                </a:solidFill>
              </a:rPr>
            </a:br>
            <a:endParaRPr lang="fr-FR" sz="2800" dirty="0"/>
          </a:p>
        </p:txBody>
      </p:sp>
      <p:graphicFrame>
        <p:nvGraphicFramePr>
          <p:cNvPr id="21" name="Tableau 6">
            <a:extLst>
              <a:ext uri="{FF2B5EF4-FFF2-40B4-BE49-F238E27FC236}">
                <a16:creationId xmlns:a16="http://schemas.microsoft.com/office/drawing/2014/main" id="{1394C5DF-3F1A-47F9-82A1-F129E3D21FA1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030288" y="2637354"/>
          <a:ext cx="9371013" cy="3592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23671">
                  <a:extLst>
                    <a:ext uri="{9D8B030D-6E8A-4147-A177-3AD203B41FA5}">
                      <a16:colId xmlns:a16="http://schemas.microsoft.com/office/drawing/2014/main" val="1525150364"/>
                    </a:ext>
                  </a:extLst>
                </a:gridCol>
                <a:gridCol w="3123671">
                  <a:extLst>
                    <a:ext uri="{9D8B030D-6E8A-4147-A177-3AD203B41FA5}">
                      <a16:colId xmlns:a16="http://schemas.microsoft.com/office/drawing/2014/main" val="3289720965"/>
                    </a:ext>
                  </a:extLst>
                </a:gridCol>
                <a:gridCol w="3123671">
                  <a:extLst>
                    <a:ext uri="{9D8B030D-6E8A-4147-A177-3AD203B41FA5}">
                      <a16:colId xmlns:a16="http://schemas.microsoft.com/office/drawing/2014/main" val="84723475"/>
                    </a:ext>
                  </a:extLst>
                </a:gridCol>
              </a:tblGrid>
              <a:tr h="544097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Langage soutenu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Langage courant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Langage familier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2054199"/>
                  </a:ext>
                </a:extLst>
              </a:tr>
              <a:tr h="1105315">
                <a:tc>
                  <a:txBody>
                    <a:bodyPr/>
                    <a:lstStyle/>
                    <a:p>
                      <a:pPr marL="93980" marR="95885" algn="ctr">
                        <a:lnSpc>
                          <a:spcPct val="100000"/>
                        </a:lnSpc>
                      </a:pP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48920" marR="248920" algn="ctr">
                        <a:lnSpc>
                          <a:spcPct val="100000"/>
                        </a:lnSpc>
                      </a:pP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7005" marR="165100" indent="0" algn="ctr">
                        <a:lnSpc>
                          <a:spcPct val="100000"/>
                        </a:lnSpc>
                      </a:pP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950723971"/>
                  </a:ext>
                </a:extLst>
              </a:tr>
              <a:tr h="1943100">
                <a:tc>
                  <a:txBody>
                    <a:bodyPr/>
                    <a:lstStyle/>
                    <a:p>
                      <a:pPr marL="93980" marR="95885" algn="ctr">
                        <a:lnSpc>
                          <a:spcPct val="100000"/>
                        </a:lnSpc>
                      </a:pP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48920" marR="248920" algn="ctr">
                        <a:lnSpc>
                          <a:spcPct val="100000"/>
                        </a:lnSpc>
                      </a:pP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7005" marR="165100" indent="0" algn="ctr">
                        <a:lnSpc>
                          <a:spcPct val="100000"/>
                        </a:lnSpc>
                      </a:pP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775008384"/>
                  </a:ext>
                </a:extLst>
              </a:tr>
            </a:tbl>
          </a:graphicData>
        </a:graphic>
      </p:graphicFrame>
      <p:pic>
        <p:nvPicPr>
          <p:cNvPr id="22" name="Image 21">
            <a:extLst>
              <a:ext uri="{FF2B5EF4-FFF2-40B4-BE49-F238E27FC236}">
                <a16:creationId xmlns:a16="http://schemas.microsoft.com/office/drawing/2014/main" id="{E6B849F2-3BC3-4BA7-9C99-09D0FFF4C7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8716" y="4433610"/>
            <a:ext cx="1557528" cy="1557528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67C7B07A-49A8-43B4-B351-7EA506CEBB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681" y="4603689"/>
            <a:ext cx="1688226" cy="1217369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DA79843-B1C4-4587-9EC6-17789E74AA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77994" y="4556794"/>
            <a:ext cx="1967508" cy="131116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5665CF73-9FD8-4E8B-A159-4F463E90C92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49537"/>
          <a:stretch/>
        </p:blipFill>
        <p:spPr>
          <a:xfrm>
            <a:off x="0" y="445982"/>
            <a:ext cx="507432" cy="5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9366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graphicFrame>
        <p:nvGraphicFramePr>
          <p:cNvPr id="13" name="Tableau 6">
            <a:extLst>
              <a:ext uri="{FF2B5EF4-FFF2-40B4-BE49-F238E27FC236}">
                <a16:creationId xmlns:a16="http://schemas.microsoft.com/office/drawing/2014/main" id="{CE220941-FDCD-402D-948F-0D66CF211C9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56564453"/>
              </p:ext>
            </p:extLst>
          </p:nvPr>
        </p:nvGraphicFramePr>
        <p:xfrm>
          <a:off x="1138375" y="1960017"/>
          <a:ext cx="9371013" cy="3592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23671">
                  <a:extLst>
                    <a:ext uri="{9D8B030D-6E8A-4147-A177-3AD203B41FA5}">
                      <a16:colId xmlns:a16="http://schemas.microsoft.com/office/drawing/2014/main" val="1525150364"/>
                    </a:ext>
                  </a:extLst>
                </a:gridCol>
                <a:gridCol w="3123671">
                  <a:extLst>
                    <a:ext uri="{9D8B030D-6E8A-4147-A177-3AD203B41FA5}">
                      <a16:colId xmlns:a16="http://schemas.microsoft.com/office/drawing/2014/main" val="3289720965"/>
                    </a:ext>
                  </a:extLst>
                </a:gridCol>
                <a:gridCol w="3123671">
                  <a:extLst>
                    <a:ext uri="{9D8B030D-6E8A-4147-A177-3AD203B41FA5}">
                      <a16:colId xmlns:a16="http://schemas.microsoft.com/office/drawing/2014/main" val="84723475"/>
                    </a:ext>
                  </a:extLst>
                </a:gridCol>
              </a:tblGrid>
              <a:tr h="544097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Langage soutenu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Langage courant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Langage familier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2054199"/>
                  </a:ext>
                </a:extLst>
              </a:tr>
              <a:tr h="1105315">
                <a:tc>
                  <a:txBody>
                    <a:bodyPr/>
                    <a:lstStyle/>
                    <a:p>
                      <a:pPr marL="93980" marR="95885" algn="ctr">
                        <a:lnSpc>
                          <a:spcPct val="100000"/>
                        </a:lnSpc>
                      </a:pPr>
                      <a:r>
                        <a:rPr lang="fr-FR" sz="3200" dirty="0">
                          <a:solidFill>
                            <a:srgbClr val="7030A0"/>
                          </a:solidFill>
                        </a:rPr>
                        <a:t>vacarme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48920" marR="248920" algn="ctr">
                        <a:lnSpc>
                          <a:spcPct val="100000"/>
                        </a:lnSpc>
                      </a:pPr>
                      <a:r>
                        <a:rPr lang="fr-FR" sz="3200" dirty="0">
                          <a:solidFill>
                            <a:srgbClr val="7030A0"/>
                          </a:solidFill>
                        </a:rPr>
                        <a:t>bruit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67005" marR="165100" indent="0" algn="ctr">
                        <a:lnSpc>
                          <a:spcPct val="100000"/>
                        </a:lnSpc>
                      </a:pPr>
                      <a:r>
                        <a:rPr lang="fr-FR" sz="3200" dirty="0">
                          <a:solidFill>
                            <a:srgbClr val="7030A0"/>
                          </a:solidFill>
                        </a:rPr>
                        <a:t>boucan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950723971"/>
                  </a:ext>
                </a:extLst>
              </a:tr>
              <a:tr h="1943100">
                <a:tc>
                  <a:txBody>
                    <a:bodyPr/>
                    <a:lstStyle/>
                    <a:p>
                      <a:pPr marL="93980" marR="95885" algn="ctr">
                        <a:lnSpc>
                          <a:spcPct val="100000"/>
                        </a:lnSpc>
                      </a:pP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48920" marR="248920" algn="ctr">
                        <a:lnSpc>
                          <a:spcPct val="100000"/>
                        </a:lnSpc>
                      </a:pP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7005" marR="165100" indent="0" algn="ctr">
                        <a:lnSpc>
                          <a:spcPct val="100000"/>
                        </a:lnSpc>
                      </a:pP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775008384"/>
                  </a:ext>
                </a:extLst>
              </a:tr>
            </a:tbl>
          </a:graphicData>
        </a:graphic>
      </p:graphicFrame>
      <p:pic>
        <p:nvPicPr>
          <p:cNvPr id="14" name="Image 13">
            <a:extLst>
              <a:ext uri="{FF2B5EF4-FFF2-40B4-BE49-F238E27FC236}">
                <a16:creationId xmlns:a16="http://schemas.microsoft.com/office/drawing/2014/main" id="{A94C0D3A-2D9A-4F51-B684-B604456338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6143" y="3891814"/>
            <a:ext cx="1557528" cy="155752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348296A7-7286-4092-BFD5-97C6F6412B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5507" y="4149830"/>
            <a:ext cx="1688226" cy="1217369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9EEDB90C-5BC7-42FD-B57F-75AD040495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04921" y="3891814"/>
            <a:ext cx="1967508" cy="131116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50916C7F-A9E1-4DE1-969A-7BB9F675EEE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49537"/>
          <a:stretch/>
        </p:blipFill>
        <p:spPr>
          <a:xfrm>
            <a:off x="0" y="445982"/>
            <a:ext cx="507432" cy="5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4649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/>
              <a:t>Classe ces mots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798D9C03-C375-4284-90DF-59062E19EF1A}"/>
              </a:ext>
            </a:extLst>
          </p:cNvPr>
          <p:cNvSpPr txBox="1"/>
          <p:nvPr/>
        </p:nvSpPr>
        <p:spPr>
          <a:xfrm>
            <a:off x="1354730" y="1331147"/>
            <a:ext cx="652326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rgbClr val="7030A0"/>
                </a:solidFill>
              </a:rPr>
              <a:t>CM1 : œuvrer travailler bosser</a:t>
            </a:r>
            <a:br>
              <a:rPr lang="fr-FR" sz="2800" dirty="0">
                <a:solidFill>
                  <a:srgbClr val="7030A0"/>
                </a:solidFill>
              </a:rPr>
            </a:br>
            <a:endParaRPr lang="fr-FR" sz="2800" dirty="0"/>
          </a:p>
        </p:txBody>
      </p:sp>
      <p:graphicFrame>
        <p:nvGraphicFramePr>
          <p:cNvPr id="21" name="Tableau 6">
            <a:extLst>
              <a:ext uri="{FF2B5EF4-FFF2-40B4-BE49-F238E27FC236}">
                <a16:creationId xmlns:a16="http://schemas.microsoft.com/office/drawing/2014/main" id="{1394C5DF-3F1A-47F9-82A1-F129E3D21FA1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030288" y="2637354"/>
          <a:ext cx="9371013" cy="3592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23671">
                  <a:extLst>
                    <a:ext uri="{9D8B030D-6E8A-4147-A177-3AD203B41FA5}">
                      <a16:colId xmlns:a16="http://schemas.microsoft.com/office/drawing/2014/main" val="1525150364"/>
                    </a:ext>
                  </a:extLst>
                </a:gridCol>
                <a:gridCol w="3123671">
                  <a:extLst>
                    <a:ext uri="{9D8B030D-6E8A-4147-A177-3AD203B41FA5}">
                      <a16:colId xmlns:a16="http://schemas.microsoft.com/office/drawing/2014/main" val="3289720965"/>
                    </a:ext>
                  </a:extLst>
                </a:gridCol>
                <a:gridCol w="3123671">
                  <a:extLst>
                    <a:ext uri="{9D8B030D-6E8A-4147-A177-3AD203B41FA5}">
                      <a16:colId xmlns:a16="http://schemas.microsoft.com/office/drawing/2014/main" val="84723475"/>
                    </a:ext>
                  </a:extLst>
                </a:gridCol>
              </a:tblGrid>
              <a:tr h="544097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Langage soutenu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Langage courant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Langage familier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2054199"/>
                  </a:ext>
                </a:extLst>
              </a:tr>
              <a:tr h="1105315">
                <a:tc>
                  <a:txBody>
                    <a:bodyPr/>
                    <a:lstStyle/>
                    <a:p>
                      <a:pPr marL="93980" marR="95885" algn="ctr">
                        <a:lnSpc>
                          <a:spcPct val="100000"/>
                        </a:lnSpc>
                      </a:pP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48920" marR="248920" algn="ctr">
                        <a:lnSpc>
                          <a:spcPct val="100000"/>
                        </a:lnSpc>
                      </a:pP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7005" marR="165100" indent="0" algn="ctr">
                        <a:lnSpc>
                          <a:spcPct val="100000"/>
                        </a:lnSpc>
                      </a:pP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950723971"/>
                  </a:ext>
                </a:extLst>
              </a:tr>
              <a:tr h="1943100">
                <a:tc>
                  <a:txBody>
                    <a:bodyPr/>
                    <a:lstStyle/>
                    <a:p>
                      <a:pPr marL="93980" marR="95885" algn="ctr">
                        <a:lnSpc>
                          <a:spcPct val="100000"/>
                        </a:lnSpc>
                      </a:pP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48920" marR="248920" algn="ctr">
                        <a:lnSpc>
                          <a:spcPct val="100000"/>
                        </a:lnSpc>
                      </a:pP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7005" marR="165100" indent="0" algn="ctr">
                        <a:lnSpc>
                          <a:spcPct val="100000"/>
                        </a:lnSpc>
                      </a:pP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775008384"/>
                  </a:ext>
                </a:extLst>
              </a:tr>
            </a:tbl>
          </a:graphicData>
        </a:graphic>
      </p:graphicFrame>
      <p:pic>
        <p:nvPicPr>
          <p:cNvPr id="22" name="Image 21">
            <a:extLst>
              <a:ext uri="{FF2B5EF4-FFF2-40B4-BE49-F238E27FC236}">
                <a16:creationId xmlns:a16="http://schemas.microsoft.com/office/drawing/2014/main" id="{E6B849F2-3BC3-4BA7-9C99-09D0FFF4C7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8716" y="4433610"/>
            <a:ext cx="1557528" cy="1557528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67C7B07A-49A8-43B4-B351-7EA506CEBB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681" y="4603689"/>
            <a:ext cx="1688226" cy="1217369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DA79843-B1C4-4587-9EC6-17789E74AA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77994" y="4556794"/>
            <a:ext cx="1967508" cy="131116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4EB929EC-5790-4F88-95F5-7EC315976D9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49537"/>
          <a:stretch/>
        </p:blipFill>
        <p:spPr>
          <a:xfrm>
            <a:off x="0" y="445982"/>
            <a:ext cx="507432" cy="5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516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graphicFrame>
        <p:nvGraphicFramePr>
          <p:cNvPr id="13" name="Tableau 6">
            <a:extLst>
              <a:ext uri="{FF2B5EF4-FFF2-40B4-BE49-F238E27FC236}">
                <a16:creationId xmlns:a16="http://schemas.microsoft.com/office/drawing/2014/main" id="{CE220941-FDCD-402D-948F-0D66CF211C9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78011377"/>
              </p:ext>
            </p:extLst>
          </p:nvPr>
        </p:nvGraphicFramePr>
        <p:xfrm>
          <a:off x="1138375" y="1960017"/>
          <a:ext cx="9371013" cy="3592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23671">
                  <a:extLst>
                    <a:ext uri="{9D8B030D-6E8A-4147-A177-3AD203B41FA5}">
                      <a16:colId xmlns:a16="http://schemas.microsoft.com/office/drawing/2014/main" val="1525150364"/>
                    </a:ext>
                  </a:extLst>
                </a:gridCol>
                <a:gridCol w="3123671">
                  <a:extLst>
                    <a:ext uri="{9D8B030D-6E8A-4147-A177-3AD203B41FA5}">
                      <a16:colId xmlns:a16="http://schemas.microsoft.com/office/drawing/2014/main" val="3289720965"/>
                    </a:ext>
                  </a:extLst>
                </a:gridCol>
                <a:gridCol w="3123671">
                  <a:extLst>
                    <a:ext uri="{9D8B030D-6E8A-4147-A177-3AD203B41FA5}">
                      <a16:colId xmlns:a16="http://schemas.microsoft.com/office/drawing/2014/main" val="84723475"/>
                    </a:ext>
                  </a:extLst>
                </a:gridCol>
              </a:tblGrid>
              <a:tr h="544097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Langage soutenu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Langage courant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Langage familier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2054199"/>
                  </a:ext>
                </a:extLst>
              </a:tr>
              <a:tr h="1105315">
                <a:tc>
                  <a:txBody>
                    <a:bodyPr/>
                    <a:lstStyle/>
                    <a:p>
                      <a:pPr marL="93980" marR="95885" algn="ctr">
                        <a:lnSpc>
                          <a:spcPct val="100000"/>
                        </a:lnSpc>
                      </a:pPr>
                      <a:r>
                        <a:rPr lang="fr-FR" sz="3200" dirty="0">
                          <a:solidFill>
                            <a:srgbClr val="7030A0"/>
                          </a:solidFill>
                        </a:rPr>
                        <a:t>œuvrer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48920" marR="248920" algn="ctr">
                        <a:lnSpc>
                          <a:spcPct val="100000"/>
                        </a:lnSpc>
                      </a:pPr>
                      <a:r>
                        <a:rPr lang="fr-FR" sz="3200" dirty="0">
                          <a:solidFill>
                            <a:srgbClr val="7030A0"/>
                          </a:solidFill>
                        </a:rPr>
                        <a:t>travailler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67005" marR="165100" indent="0" algn="ctr">
                        <a:lnSpc>
                          <a:spcPct val="100000"/>
                        </a:lnSpc>
                      </a:pPr>
                      <a:r>
                        <a:rPr lang="fr-FR" sz="3200" dirty="0">
                          <a:solidFill>
                            <a:srgbClr val="7030A0"/>
                          </a:solidFill>
                        </a:rPr>
                        <a:t>bosser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950723971"/>
                  </a:ext>
                </a:extLst>
              </a:tr>
              <a:tr h="1943100">
                <a:tc>
                  <a:txBody>
                    <a:bodyPr/>
                    <a:lstStyle/>
                    <a:p>
                      <a:pPr marL="93980" marR="95885" algn="ctr">
                        <a:lnSpc>
                          <a:spcPct val="100000"/>
                        </a:lnSpc>
                      </a:pP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48920" marR="248920" algn="ctr">
                        <a:lnSpc>
                          <a:spcPct val="100000"/>
                        </a:lnSpc>
                      </a:pP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7005" marR="165100" indent="0" algn="ctr">
                        <a:lnSpc>
                          <a:spcPct val="100000"/>
                        </a:lnSpc>
                      </a:pP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775008384"/>
                  </a:ext>
                </a:extLst>
              </a:tr>
            </a:tbl>
          </a:graphicData>
        </a:graphic>
      </p:graphicFrame>
      <p:pic>
        <p:nvPicPr>
          <p:cNvPr id="14" name="Image 13">
            <a:extLst>
              <a:ext uri="{FF2B5EF4-FFF2-40B4-BE49-F238E27FC236}">
                <a16:creationId xmlns:a16="http://schemas.microsoft.com/office/drawing/2014/main" id="{A94C0D3A-2D9A-4F51-B684-B604456338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6143" y="3891814"/>
            <a:ext cx="1557528" cy="155752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348296A7-7286-4092-BFD5-97C6F6412B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5507" y="4149830"/>
            <a:ext cx="1688226" cy="1217369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9EEDB90C-5BC7-42FD-B57F-75AD040495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04921" y="3891814"/>
            <a:ext cx="1967508" cy="131116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9018C871-2F54-45E5-8C4E-6902F240D5C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49537"/>
          <a:stretch/>
        </p:blipFill>
        <p:spPr>
          <a:xfrm>
            <a:off x="0" y="445982"/>
            <a:ext cx="507432" cy="5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3589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/>
              <a:t>Classe ces mots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798D9C03-C375-4284-90DF-59062E19EF1A}"/>
              </a:ext>
            </a:extLst>
          </p:cNvPr>
          <p:cNvSpPr txBox="1"/>
          <p:nvPr/>
        </p:nvSpPr>
        <p:spPr>
          <a:xfrm>
            <a:off x="1354730" y="1331147"/>
            <a:ext cx="65232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rgbClr val="7030A0"/>
                </a:solidFill>
              </a:rPr>
              <a:t>CM1 : souliers pompes chaussures</a:t>
            </a:r>
            <a:endParaRPr lang="fr-FR" sz="2800" dirty="0"/>
          </a:p>
        </p:txBody>
      </p:sp>
      <p:graphicFrame>
        <p:nvGraphicFramePr>
          <p:cNvPr id="21" name="Tableau 6">
            <a:extLst>
              <a:ext uri="{FF2B5EF4-FFF2-40B4-BE49-F238E27FC236}">
                <a16:creationId xmlns:a16="http://schemas.microsoft.com/office/drawing/2014/main" id="{1394C5DF-3F1A-47F9-82A1-F129E3D21FA1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030288" y="2637354"/>
          <a:ext cx="9371013" cy="3592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23671">
                  <a:extLst>
                    <a:ext uri="{9D8B030D-6E8A-4147-A177-3AD203B41FA5}">
                      <a16:colId xmlns:a16="http://schemas.microsoft.com/office/drawing/2014/main" val="1525150364"/>
                    </a:ext>
                  </a:extLst>
                </a:gridCol>
                <a:gridCol w="3123671">
                  <a:extLst>
                    <a:ext uri="{9D8B030D-6E8A-4147-A177-3AD203B41FA5}">
                      <a16:colId xmlns:a16="http://schemas.microsoft.com/office/drawing/2014/main" val="3289720965"/>
                    </a:ext>
                  </a:extLst>
                </a:gridCol>
                <a:gridCol w="3123671">
                  <a:extLst>
                    <a:ext uri="{9D8B030D-6E8A-4147-A177-3AD203B41FA5}">
                      <a16:colId xmlns:a16="http://schemas.microsoft.com/office/drawing/2014/main" val="84723475"/>
                    </a:ext>
                  </a:extLst>
                </a:gridCol>
              </a:tblGrid>
              <a:tr h="544097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Langage soutenu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Langage courant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Langage familier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2054199"/>
                  </a:ext>
                </a:extLst>
              </a:tr>
              <a:tr h="1105315">
                <a:tc>
                  <a:txBody>
                    <a:bodyPr/>
                    <a:lstStyle/>
                    <a:p>
                      <a:pPr marL="93980" marR="95885" algn="ctr">
                        <a:lnSpc>
                          <a:spcPct val="100000"/>
                        </a:lnSpc>
                      </a:pP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48920" marR="248920" algn="ctr">
                        <a:lnSpc>
                          <a:spcPct val="100000"/>
                        </a:lnSpc>
                      </a:pP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7005" marR="165100" indent="0" algn="ctr">
                        <a:lnSpc>
                          <a:spcPct val="100000"/>
                        </a:lnSpc>
                      </a:pP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950723971"/>
                  </a:ext>
                </a:extLst>
              </a:tr>
              <a:tr h="1943100">
                <a:tc>
                  <a:txBody>
                    <a:bodyPr/>
                    <a:lstStyle/>
                    <a:p>
                      <a:pPr marL="93980" marR="95885" algn="ctr">
                        <a:lnSpc>
                          <a:spcPct val="100000"/>
                        </a:lnSpc>
                      </a:pP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48920" marR="248920" algn="ctr">
                        <a:lnSpc>
                          <a:spcPct val="100000"/>
                        </a:lnSpc>
                      </a:pP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7005" marR="165100" indent="0" algn="ctr">
                        <a:lnSpc>
                          <a:spcPct val="100000"/>
                        </a:lnSpc>
                      </a:pPr>
                      <a:endParaRPr sz="1800" dirty="0">
                        <a:latin typeface="Trebuchet MS"/>
                        <a:cs typeface="Trebuchet M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775008384"/>
                  </a:ext>
                </a:extLst>
              </a:tr>
            </a:tbl>
          </a:graphicData>
        </a:graphic>
      </p:graphicFrame>
      <p:pic>
        <p:nvPicPr>
          <p:cNvPr id="22" name="Image 21">
            <a:extLst>
              <a:ext uri="{FF2B5EF4-FFF2-40B4-BE49-F238E27FC236}">
                <a16:creationId xmlns:a16="http://schemas.microsoft.com/office/drawing/2014/main" id="{E6B849F2-3BC3-4BA7-9C99-09D0FFF4C7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8716" y="4433610"/>
            <a:ext cx="1557528" cy="1557528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67C7B07A-49A8-43B4-B351-7EA506CEBB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681" y="4603689"/>
            <a:ext cx="1688226" cy="1217369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DA79843-B1C4-4587-9EC6-17789E74AA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77994" y="4556794"/>
            <a:ext cx="1967508" cy="131116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4FC4BFBA-8DBF-4906-852C-E089472F41F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49537"/>
          <a:stretch/>
        </p:blipFill>
        <p:spPr>
          <a:xfrm>
            <a:off x="0" y="445982"/>
            <a:ext cx="507432" cy="5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82873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174</Words>
  <Application>Microsoft Office PowerPoint</Application>
  <PresentationFormat>Grand écran</PresentationFormat>
  <Paragraphs>68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Trebuchet MS</vt:lpstr>
      <vt:lpstr>Thème Office</vt:lpstr>
      <vt:lpstr>Rituel 4</vt:lpstr>
      <vt:lpstr>Rappel</vt:lpstr>
      <vt:lpstr>Classe ces mots</vt:lpstr>
      <vt:lpstr>Correction</vt:lpstr>
      <vt:lpstr>Classe ces mots</vt:lpstr>
      <vt:lpstr>Correction</vt:lpstr>
      <vt:lpstr>Classe ces mots</vt:lpstr>
      <vt:lpstr>Correction</vt:lpstr>
      <vt:lpstr>Classe ces mots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24</cp:revision>
  <dcterms:created xsi:type="dcterms:W3CDTF">2021-07-17T07:25:24Z</dcterms:created>
  <dcterms:modified xsi:type="dcterms:W3CDTF">2022-04-14T20:13:02Z</dcterms:modified>
</cp:coreProperties>
</file>