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3" r:id="rId3"/>
    <p:sldId id="264" r:id="rId4"/>
    <p:sldId id="265" r:id="rId5"/>
    <p:sldId id="266" r:id="rId6"/>
    <p:sldId id="267" r:id="rId7"/>
    <p:sldId id="268" r:id="rId8"/>
    <p:sldId id="271" r:id="rId9"/>
    <p:sldId id="272" r:id="rId10"/>
    <p:sldId id="273" r:id="rId11"/>
    <p:sldId id="274" r:id="rId12"/>
    <p:sldId id="275" r:id="rId13"/>
    <p:sldId id="276" r:id="rId1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9EC979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2480" y="14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Rituel 2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40516"/>
            <a:ext cx="9144000" cy="1655762"/>
          </a:xfrm>
        </p:spPr>
        <p:txBody>
          <a:bodyPr>
            <a:normAutofit/>
          </a:bodyPr>
          <a:lstStyle/>
          <a:p>
            <a:r>
              <a:rPr lang="fr-FR" sz="4400" dirty="0"/>
              <a:t>Les pronoms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C227F668-0B22-4223-B264-0C906566EF28}"/>
              </a:ext>
            </a:extLst>
          </p:cNvPr>
          <p:cNvGrpSpPr/>
          <p:nvPr/>
        </p:nvGrpSpPr>
        <p:grpSpPr>
          <a:xfrm rot="1455062">
            <a:off x="-679121" y="228553"/>
            <a:ext cx="1358241" cy="1141944"/>
            <a:chOff x="978558" y="572028"/>
            <a:chExt cx="1358241" cy="1141944"/>
          </a:xfrm>
        </p:grpSpPr>
        <p:sp>
          <p:nvSpPr>
            <p:cNvPr id="9" name="Corde 8">
              <a:extLst>
                <a:ext uri="{FF2B5EF4-FFF2-40B4-BE49-F238E27FC236}">
                  <a16:creationId xmlns:a16="http://schemas.microsoft.com/office/drawing/2014/main" id="{9BC5AB0A-FBF9-4DBE-9350-DD4B75190006}"/>
                </a:ext>
              </a:extLst>
            </p:cNvPr>
            <p:cNvSpPr/>
            <p:nvPr/>
          </p:nvSpPr>
          <p:spPr>
            <a:xfrm>
              <a:off x="978558" y="748772"/>
              <a:ext cx="965200" cy="965200"/>
            </a:xfrm>
            <a:prstGeom prst="chord">
              <a:avLst/>
            </a:prstGeom>
            <a:solidFill>
              <a:srgbClr val="F494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rgbClr val="F4944A"/>
                </a:solidFill>
              </a:endParaRPr>
            </a:p>
          </p:txBody>
        </p:sp>
        <p:sp>
          <p:nvSpPr>
            <p:cNvPr id="10" name="Corde 9">
              <a:extLst>
                <a:ext uri="{FF2B5EF4-FFF2-40B4-BE49-F238E27FC236}">
                  <a16:creationId xmlns:a16="http://schemas.microsoft.com/office/drawing/2014/main" id="{EAD7C9B6-05B5-4BDB-91B8-F9CCC5C259D6}"/>
                </a:ext>
              </a:extLst>
            </p:cNvPr>
            <p:cNvSpPr/>
            <p:nvPr/>
          </p:nvSpPr>
          <p:spPr>
            <a:xfrm rot="10800000">
              <a:off x="1371599" y="572028"/>
              <a:ext cx="965200" cy="965200"/>
            </a:xfrm>
            <a:prstGeom prst="chord">
              <a:avLst/>
            </a:prstGeom>
            <a:solidFill>
              <a:srgbClr val="9EC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B6188A24-AEC5-4A3E-9E0F-2F94EFE81666}"/>
                </a:ext>
              </a:extLst>
            </p:cNvPr>
            <p:cNvSpPr txBox="1"/>
            <p:nvPr/>
          </p:nvSpPr>
          <p:spPr>
            <a:xfrm rot="19973461">
              <a:off x="1042160" y="104670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CE1</a:t>
              </a:r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A386D66F-DDBB-4B95-B529-BE3E4F2A88A3}"/>
                </a:ext>
              </a:extLst>
            </p:cNvPr>
            <p:cNvSpPr txBox="1"/>
            <p:nvPr/>
          </p:nvSpPr>
          <p:spPr>
            <a:xfrm rot="19973461">
              <a:off x="1625516" y="81674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CE2</a:t>
              </a:r>
            </a:p>
          </p:txBody>
        </p:sp>
      </p:grp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6018451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Semaine 4</a:t>
            </a:r>
          </a:p>
        </p:txBody>
      </p:sp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0159" y="58473"/>
            <a:ext cx="9423400" cy="1325563"/>
          </a:xfrm>
        </p:spPr>
        <p:txBody>
          <a:bodyPr/>
          <a:lstStyle/>
          <a:p>
            <a:r>
              <a:rPr lang="fr-FR" dirty="0">
                <a:solidFill>
                  <a:srgbClr val="00B050"/>
                </a:solidFill>
              </a:rPr>
              <a:t>Remplace le sujet souligné par le pronom personnel qui convient :</a:t>
            </a:r>
            <a:endParaRPr lang="fr-FR" b="1" dirty="0">
              <a:latin typeface="+mn-lt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390159" y="1631282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39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Jules et Léa</a:t>
            </a:r>
            <a:r>
              <a:rPr kumimoji="0" lang="fr-FR" sz="3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fr-FR" sz="3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ont fait leurs devoirs.</a:t>
            </a:r>
          </a:p>
          <a:p>
            <a:pPr marL="0" indent="0" algn="ctr">
              <a:buNone/>
            </a:pPr>
            <a:endParaRPr lang="fr-FR" sz="3900" dirty="0"/>
          </a:p>
          <a:p>
            <a:pPr marL="0" indent="0" algn="ctr">
              <a:buNone/>
            </a:pPr>
            <a:r>
              <a:rPr lang="fr-FR" sz="3900" dirty="0"/>
              <a:t>A : Il</a:t>
            </a:r>
          </a:p>
          <a:p>
            <a:pPr marL="0" indent="0" algn="ctr">
              <a:buNone/>
            </a:pPr>
            <a:r>
              <a:rPr lang="fr-FR" sz="3900" dirty="0"/>
              <a:t>B : Ils</a:t>
            </a:r>
          </a:p>
          <a:p>
            <a:pPr marL="0" indent="0" algn="ctr">
              <a:buNone/>
            </a:pPr>
            <a:r>
              <a:rPr lang="fr-FR" sz="3900" dirty="0"/>
              <a:t>C : Elles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5A659D5-6C52-48F6-973C-5F5F9FB839A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40258" y="390396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7963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944294" y="1364215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4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Jules et Léa</a:t>
            </a:r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fr-FR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ont fait leurs devoirs.</a:t>
            </a:r>
          </a:p>
          <a:p>
            <a:pPr marL="0" indent="0" algn="ctr">
              <a:buNone/>
            </a:pPr>
            <a:endParaRPr lang="fr-FR" sz="4400" dirty="0"/>
          </a:p>
          <a:p>
            <a:pPr marL="0" indent="0" algn="ctr">
              <a:buNone/>
            </a:pPr>
            <a:r>
              <a:rPr lang="fr-FR" sz="4400" dirty="0"/>
              <a:t>A : Il</a:t>
            </a:r>
          </a:p>
          <a:p>
            <a:pPr marL="0" indent="0" algn="ctr">
              <a:buNone/>
            </a:pPr>
            <a:r>
              <a:rPr lang="fr-FR" sz="4400" dirty="0"/>
              <a:t>B : Ils</a:t>
            </a:r>
          </a:p>
          <a:p>
            <a:pPr marL="0" indent="0" algn="ctr">
              <a:buNone/>
            </a:pPr>
            <a:r>
              <a:rPr lang="fr-FR" sz="4400" dirty="0"/>
              <a:t>C : Elles</a:t>
            </a:r>
            <a:endParaRPr lang="fr-FR" sz="4000" dirty="0"/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4C2A7118-097D-4A69-995C-D9FAE646725F}"/>
              </a:ext>
            </a:extLst>
          </p:cNvPr>
          <p:cNvSpPr/>
          <p:nvPr/>
        </p:nvSpPr>
        <p:spPr>
          <a:xfrm>
            <a:off x="3689561" y="4332845"/>
            <a:ext cx="685618" cy="614994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AA4DE6E3-64B3-4321-889E-7C51799E241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40258" y="390396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6721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0159" y="58473"/>
            <a:ext cx="9423400" cy="1325563"/>
          </a:xfrm>
        </p:spPr>
        <p:txBody>
          <a:bodyPr/>
          <a:lstStyle/>
          <a:p>
            <a:r>
              <a:rPr lang="fr-FR" dirty="0">
                <a:latin typeface="+mn-lt"/>
              </a:rPr>
              <a:t>Quel groupe sujet peut remplacer le pronom personnel en gras ?</a:t>
            </a:r>
            <a:endParaRPr lang="fr-FR" b="1" dirty="0">
              <a:latin typeface="+mn-lt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390159" y="1744662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indent="0" algn="ctr">
              <a:buNone/>
            </a:pPr>
            <a:r>
              <a:rPr lang="fr-FR" sz="4400" b="1" u="sng" dirty="0"/>
              <a:t>Les escargots</a:t>
            </a:r>
            <a:r>
              <a:rPr lang="fr-FR" sz="4400" dirty="0"/>
              <a:t> ont dévoré les salades.</a:t>
            </a:r>
          </a:p>
          <a:p>
            <a:pPr marL="0" indent="0" algn="ctr">
              <a:buNone/>
            </a:pPr>
            <a:endParaRPr lang="fr-FR" sz="4800" dirty="0"/>
          </a:p>
          <a:p>
            <a:pPr marL="0" indent="0" algn="ctr">
              <a:buNone/>
            </a:pPr>
            <a:r>
              <a:rPr lang="fr-FR" sz="4800" dirty="0"/>
              <a:t>A : Il</a:t>
            </a:r>
          </a:p>
          <a:p>
            <a:pPr marL="0" indent="0" algn="ctr">
              <a:buNone/>
            </a:pPr>
            <a:r>
              <a:rPr lang="fr-FR" sz="4800" dirty="0"/>
              <a:t>B : Ils</a:t>
            </a:r>
          </a:p>
          <a:p>
            <a:pPr marL="0" indent="0" algn="ctr">
              <a:buNone/>
            </a:pPr>
            <a:r>
              <a:rPr lang="fr-FR" sz="4800" dirty="0"/>
              <a:t>C : Elles</a:t>
            </a:r>
            <a:endParaRPr lang="fr-FR" sz="3600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0D461019-6FCE-446A-8B23-DCD8AC43688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40258" y="390396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9539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944294" y="1611708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indent="0" algn="ctr">
              <a:buNone/>
            </a:pPr>
            <a:r>
              <a:rPr lang="fr-FR" sz="4400" b="1" u="sng" dirty="0"/>
              <a:t>Les escargots</a:t>
            </a:r>
            <a:r>
              <a:rPr lang="fr-FR" sz="4400" dirty="0"/>
              <a:t> ont dévoré les salades.</a:t>
            </a:r>
          </a:p>
          <a:p>
            <a:pPr marL="0" indent="0" algn="ctr">
              <a:buNone/>
            </a:pPr>
            <a:endParaRPr lang="fr-FR" sz="4800" dirty="0"/>
          </a:p>
          <a:p>
            <a:pPr marL="0" indent="0" algn="ctr">
              <a:buNone/>
            </a:pPr>
            <a:r>
              <a:rPr lang="fr-FR" sz="4800" dirty="0"/>
              <a:t>A : Il</a:t>
            </a:r>
          </a:p>
          <a:p>
            <a:pPr marL="0" indent="0" algn="ctr">
              <a:buNone/>
            </a:pPr>
            <a:r>
              <a:rPr lang="fr-FR" sz="4800" dirty="0"/>
              <a:t>B : Ils</a:t>
            </a:r>
          </a:p>
          <a:p>
            <a:pPr marL="0" indent="0" algn="ctr">
              <a:buNone/>
            </a:pPr>
            <a:r>
              <a:rPr lang="fr-FR" sz="4800" dirty="0"/>
              <a:t>C : Elles</a:t>
            </a:r>
            <a:endParaRPr lang="fr-FR" sz="4000" dirty="0"/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CB662B00-9A6A-4F66-942F-57B884A62CA0}"/>
              </a:ext>
            </a:extLst>
          </p:cNvPr>
          <p:cNvSpPr/>
          <p:nvPr/>
        </p:nvSpPr>
        <p:spPr>
          <a:xfrm>
            <a:off x="3689561" y="4580338"/>
            <a:ext cx="685618" cy="614994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</a:t>
            </a:r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D358B776-3724-4741-9038-53A1678D468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40258" y="390396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3569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0159" y="58473"/>
            <a:ext cx="9423400" cy="1325563"/>
          </a:xfrm>
        </p:spPr>
        <p:txBody>
          <a:bodyPr/>
          <a:lstStyle/>
          <a:p>
            <a:r>
              <a:rPr lang="fr-FR" dirty="0">
                <a:latin typeface="+mn-lt"/>
              </a:rPr>
              <a:t>Quel groupe sujet peut remplacer le pronom personnel en gras ?</a:t>
            </a:r>
            <a:endParaRPr lang="fr-FR" b="1" dirty="0">
              <a:latin typeface="+mn-lt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42327BB-7C8C-4A38-B395-1898B33075B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40258" y="390396"/>
            <a:ext cx="857370" cy="733528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462723" y="15451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3900" b="1" dirty="0">
              <a:solidFill>
                <a:srgbClr val="9EC979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3900" b="1" dirty="0"/>
              <a:t>Elles</a:t>
            </a:r>
            <a:r>
              <a:rPr lang="fr-FR" sz="3900" dirty="0"/>
              <a:t> ont perdu leurs cartes d’identité.</a:t>
            </a:r>
          </a:p>
          <a:p>
            <a:pPr marL="0" indent="0" algn="ctr">
              <a:buNone/>
            </a:pPr>
            <a:endParaRPr lang="fr-FR" sz="3900" dirty="0"/>
          </a:p>
          <a:p>
            <a:pPr marL="0" indent="0" algn="ctr">
              <a:buNone/>
            </a:pPr>
            <a:r>
              <a:rPr lang="fr-FR" sz="3900" dirty="0"/>
              <a:t>A : Alice et Julie</a:t>
            </a:r>
          </a:p>
          <a:p>
            <a:pPr marL="0" indent="0" algn="ctr">
              <a:buNone/>
            </a:pPr>
            <a:r>
              <a:rPr lang="fr-FR" sz="3900" dirty="0"/>
              <a:t>B : Alice et Gabin</a:t>
            </a:r>
          </a:p>
          <a:p>
            <a:pPr marL="0" indent="0" algn="ctr">
              <a:buNone/>
            </a:pPr>
            <a:r>
              <a:rPr lang="fr-FR" sz="3900" dirty="0"/>
              <a:t>C : Vincent et Bastien</a:t>
            </a:r>
          </a:p>
        </p:txBody>
      </p:sp>
    </p:spTree>
    <p:extLst>
      <p:ext uri="{BB962C8B-B14F-4D97-AF65-F5344CB8AC3E}">
        <p14:creationId xmlns:p14="http://schemas.microsoft.com/office/powerpoint/2010/main" val="31112222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944294" y="1185333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3900" b="1" dirty="0">
              <a:solidFill>
                <a:srgbClr val="9EC979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3900" b="1" dirty="0"/>
              <a:t>Elles</a:t>
            </a:r>
            <a:r>
              <a:rPr lang="fr-FR" sz="3900" dirty="0"/>
              <a:t> ont perdu leurs cartes d’identité.</a:t>
            </a:r>
          </a:p>
          <a:p>
            <a:pPr marL="0" indent="0" algn="ctr">
              <a:buNone/>
            </a:pPr>
            <a:endParaRPr lang="fr-FR" sz="3900" dirty="0"/>
          </a:p>
          <a:p>
            <a:pPr marL="0" indent="0" algn="ctr">
              <a:buNone/>
            </a:pPr>
            <a:r>
              <a:rPr lang="fr-FR" sz="3900" dirty="0"/>
              <a:t>A : Alice et Julie</a:t>
            </a:r>
          </a:p>
          <a:p>
            <a:pPr marL="0" indent="0" algn="ctr">
              <a:buNone/>
            </a:pPr>
            <a:r>
              <a:rPr lang="fr-FR" sz="3900" dirty="0"/>
              <a:t>B : Alice et Gabin</a:t>
            </a:r>
          </a:p>
          <a:p>
            <a:pPr marL="0" indent="0" algn="ctr">
              <a:buNone/>
            </a:pPr>
            <a:r>
              <a:rPr lang="fr-FR" sz="3900" dirty="0"/>
              <a:t>C : Vincent et Bastien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1351DEB3-927F-405B-9916-7088934A2648}"/>
              </a:ext>
            </a:extLst>
          </p:cNvPr>
          <p:cNvSpPr/>
          <p:nvPr/>
        </p:nvSpPr>
        <p:spPr>
          <a:xfrm>
            <a:off x="2850248" y="3688670"/>
            <a:ext cx="685618" cy="614994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96E3C8C5-08EE-4625-89BB-0B15CFC5954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40258" y="390396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1426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0159" y="58473"/>
            <a:ext cx="9423400" cy="1325563"/>
          </a:xfrm>
        </p:spPr>
        <p:txBody>
          <a:bodyPr/>
          <a:lstStyle/>
          <a:p>
            <a:r>
              <a:rPr lang="fr-FR" dirty="0">
                <a:latin typeface="+mn-lt"/>
              </a:rPr>
              <a:t>Quel groupe sujet peut remplacer le pronom personnel en gras ?</a:t>
            </a:r>
            <a:endParaRPr lang="fr-FR" b="1" dirty="0">
              <a:latin typeface="+mn-lt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390159" y="156420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indent="0" algn="ctr">
              <a:buNone/>
            </a:pPr>
            <a:r>
              <a:rPr lang="fr-FR" sz="3600" b="1" dirty="0"/>
              <a:t>Ils</a:t>
            </a:r>
            <a:r>
              <a:rPr lang="fr-FR" sz="3600" dirty="0"/>
              <a:t> trouveront le trésor dans le jardin.</a:t>
            </a:r>
          </a:p>
          <a:p>
            <a:pPr marL="0" indent="0" algn="ctr">
              <a:buNone/>
            </a:pPr>
            <a:endParaRPr lang="fr-FR" sz="3600" dirty="0"/>
          </a:p>
          <a:p>
            <a:pPr marL="0" indent="0" algn="ctr">
              <a:buNone/>
            </a:pPr>
            <a:r>
              <a:rPr lang="fr-FR" sz="3600" dirty="0"/>
              <a:t>A : Alya et Maëva</a:t>
            </a:r>
          </a:p>
          <a:p>
            <a:pPr marL="0" indent="0" algn="ctr">
              <a:buNone/>
            </a:pPr>
            <a:r>
              <a:rPr lang="fr-FR" sz="3600" dirty="0"/>
              <a:t>B : Emmy et Mohamed</a:t>
            </a:r>
          </a:p>
          <a:p>
            <a:pPr marL="0" indent="0" algn="ctr">
              <a:buNone/>
            </a:pPr>
            <a:r>
              <a:rPr lang="fr-FR" sz="3600" dirty="0"/>
              <a:t>C : Mohamed et Bastien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DBBDBDE5-C5B4-4366-85F8-FBD9EA2F4C7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40258" y="390396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5100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2024220" y="1344889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indent="0" algn="ctr">
              <a:buNone/>
            </a:pPr>
            <a:r>
              <a:rPr lang="fr-FR" sz="5400" b="1" dirty="0"/>
              <a:t>Ils</a:t>
            </a:r>
            <a:r>
              <a:rPr lang="fr-FR" sz="5400" dirty="0"/>
              <a:t> trouveront le trésor dans le jardin.</a:t>
            </a:r>
          </a:p>
          <a:p>
            <a:pPr marL="0" indent="0" algn="ctr">
              <a:buNone/>
            </a:pPr>
            <a:endParaRPr lang="fr-FR" sz="5400" dirty="0"/>
          </a:p>
          <a:p>
            <a:pPr marL="0" indent="0" algn="ctr">
              <a:buNone/>
            </a:pPr>
            <a:r>
              <a:rPr lang="fr-FR" sz="5400" dirty="0"/>
              <a:t>A : Alya et Maëva</a:t>
            </a:r>
          </a:p>
          <a:p>
            <a:pPr marL="0" indent="0" algn="ctr">
              <a:buNone/>
            </a:pPr>
            <a:r>
              <a:rPr lang="fr-FR" sz="5400" dirty="0"/>
              <a:t>B : Emmy et Mohamed</a:t>
            </a:r>
          </a:p>
          <a:p>
            <a:pPr marL="0" indent="0" algn="ctr">
              <a:buNone/>
            </a:pPr>
            <a:r>
              <a:rPr lang="fr-FR" sz="5400" dirty="0"/>
              <a:t>C : Mohamed et Bastien</a:t>
            </a:r>
            <a:endParaRPr lang="fr-FR" sz="4000" dirty="0"/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8ACCB0AB-3B6B-4B52-9141-0FA3C8869CCE}"/>
              </a:ext>
            </a:extLst>
          </p:cNvPr>
          <p:cNvSpPr/>
          <p:nvPr/>
        </p:nvSpPr>
        <p:spPr>
          <a:xfrm>
            <a:off x="2048682" y="3898127"/>
            <a:ext cx="685618" cy="614994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849B8443-216B-4CB1-BA83-101DA7EEC97F}"/>
              </a:ext>
            </a:extLst>
          </p:cNvPr>
          <p:cNvSpPr/>
          <p:nvPr/>
        </p:nvSpPr>
        <p:spPr>
          <a:xfrm>
            <a:off x="1944294" y="4513121"/>
            <a:ext cx="685618" cy="614994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66650F65-AE65-4630-B57D-F073FF7BBA2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40258" y="390396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9800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0159" y="58473"/>
            <a:ext cx="9423400" cy="1325563"/>
          </a:xfrm>
        </p:spPr>
        <p:txBody>
          <a:bodyPr/>
          <a:lstStyle/>
          <a:p>
            <a:r>
              <a:rPr lang="fr-FR" dirty="0">
                <a:latin typeface="+mn-lt"/>
              </a:rPr>
              <a:t>Quel groupe sujet peut remplacer le pronom personnel en gras ?</a:t>
            </a:r>
            <a:endParaRPr lang="fr-FR" b="1" dirty="0">
              <a:latin typeface="+mn-lt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390159" y="15832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1050" dirty="0">
              <a:solidFill>
                <a:srgbClr val="9EC979"/>
              </a:solidFill>
            </a:endParaRPr>
          </a:p>
          <a:p>
            <a:pPr marL="0" indent="0" algn="ctr">
              <a:buNone/>
            </a:pPr>
            <a:r>
              <a:rPr lang="fr-FR" sz="3900" b="1" dirty="0"/>
              <a:t>Vous</a:t>
            </a:r>
            <a:r>
              <a:rPr lang="fr-FR" sz="3900" dirty="0"/>
              <a:t> viendrez au mois de juin.</a:t>
            </a:r>
          </a:p>
          <a:p>
            <a:pPr marL="0" indent="0" algn="ctr">
              <a:buNone/>
            </a:pPr>
            <a:endParaRPr lang="fr-FR" sz="3900" dirty="0"/>
          </a:p>
          <a:p>
            <a:pPr marL="0" indent="0" algn="ctr">
              <a:buNone/>
            </a:pPr>
            <a:r>
              <a:rPr lang="fr-FR" sz="3900" dirty="0"/>
              <a:t>A : Cécile et moi</a:t>
            </a:r>
          </a:p>
          <a:p>
            <a:pPr marL="0" indent="0" algn="ctr">
              <a:buNone/>
            </a:pPr>
            <a:r>
              <a:rPr lang="fr-FR" sz="3900" dirty="0"/>
              <a:t>B : Cécile et toi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4E05949E-8A45-4A9D-9522-1F9B72DC0E2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40258" y="390396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1734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944294" y="151340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indent="0" algn="ctr">
              <a:buNone/>
            </a:pPr>
            <a:r>
              <a:rPr lang="fr-FR" sz="5400" b="1" dirty="0"/>
              <a:t>Vous</a:t>
            </a:r>
            <a:r>
              <a:rPr lang="fr-FR" sz="5400" dirty="0"/>
              <a:t> viendrez au mois de juin.</a:t>
            </a:r>
          </a:p>
          <a:p>
            <a:pPr marL="0" indent="0" algn="ctr">
              <a:buNone/>
            </a:pPr>
            <a:endParaRPr lang="fr-FR" sz="5400" dirty="0"/>
          </a:p>
          <a:p>
            <a:pPr marL="0" indent="0" algn="ctr">
              <a:buNone/>
            </a:pPr>
            <a:r>
              <a:rPr lang="fr-FR" sz="5400" dirty="0"/>
              <a:t>A : Cécile et moi</a:t>
            </a:r>
          </a:p>
          <a:p>
            <a:pPr marL="0" indent="0" algn="ctr">
              <a:buNone/>
            </a:pPr>
            <a:r>
              <a:rPr lang="fr-FR" sz="5400" dirty="0"/>
              <a:t>B : Cécile et toi</a:t>
            </a:r>
            <a:endParaRPr lang="fr-FR" sz="4800" dirty="0"/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16BABF9F-C091-4133-BE7C-4ADA117B2012}"/>
              </a:ext>
            </a:extLst>
          </p:cNvPr>
          <p:cNvSpPr/>
          <p:nvPr/>
        </p:nvSpPr>
        <p:spPr>
          <a:xfrm>
            <a:off x="2330867" y="4754466"/>
            <a:ext cx="685618" cy="614994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5381CBB4-0B06-4D12-BA66-332C351937B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40258" y="390396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3954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0159" y="58473"/>
            <a:ext cx="9423400" cy="1325563"/>
          </a:xfrm>
        </p:spPr>
        <p:txBody>
          <a:bodyPr/>
          <a:lstStyle/>
          <a:p>
            <a:r>
              <a:rPr lang="fr-FR" dirty="0">
                <a:solidFill>
                  <a:srgbClr val="00B050"/>
                </a:solidFill>
              </a:rPr>
              <a:t>Remplace le sujet souligné par le pronom personnel qui convient :</a:t>
            </a:r>
            <a:endParaRPr lang="fr-FR" b="1" dirty="0">
              <a:latin typeface="+mn-lt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390159" y="16975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4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L’étoile</a:t>
            </a:r>
            <a:r>
              <a:rPr kumimoji="0" lang="fr-FR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scintille dans le ciel.</a:t>
            </a:r>
          </a:p>
          <a:p>
            <a:pPr marL="0" indent="0" algn="ctr">
              <a:buNone/>
            </a:pPr>
            <a:endParaRPr lang="fr-FR" sz="4800" dirty="0"/>
          </a:p>
          <a:p>
            <a:pPr marL="0" indent="0" algn="ctr">
              <a:buNone/>
            </a:pPr>
            <a:r>
              <a:rPr lang="fr-FR" sz="4800" dirty="0"/>
              <a:t>A : Je</a:t>
            </a:r>
          </a:p>
          <a:p>
            <a:pPr marL="0" indent="0" algn="ctr">
              <a:buNone/>
            </a:pPr>
            <a:r>
              <a:rPr lang="fr-FR" sz="4800" dirty="0"/>
              <a:t>B : Il</a:t>
            </a:r>
          </a:p>
          <a:p>
            <a:pPr marL="0" indent="0" algn="ctr">
              <a:buNone/>
            </a:pPr>
            <a:r>
              <a:rPr lang="fr-FR" sz="4800" dirty="0"/>
              <a:t>C : Elle</a:t>
            </a:r>
            <a:endParaRPr lang="fr-FR" sz="3600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B6D1D536-F307-4F62-B485-54F63D7CA9B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40258" y="390396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1482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944294" y="1344889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4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L’étoile</a:t>
            </a:r>
            <a:r>
              <a:rPr kumimoji="0" lang="fr-FR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scintille dans le ciel.</a:t>
            </a:r>
          </a:p>
          <a:p>
            <a:pPr marL="0" indent="0" algn="ctr">
              <a:buNone/>
            </a:pPr>
            <a:endParaRPr lang="fr-FR" sz="4800" dirty="0"/>
          </a:p>
          <a:p>
            <a:pPr marL="0" indent="0" algn="ctr">
              <a:buNone/>
            </a:pPr>
            <a:r>
              <a:rPr lang="fr-FR" sz="4800" dirty="0"/>
              <a:t>A : Je</a:t>
            </a:r>
          </a:p>
          <a:p>
            <a:pPr marL="0" indent="0" algn="ctr">
              <a:buNone/>
            </a:pPr>
            <a:r>
              <a:rPr lang="fr-FR" sz="4800" dirty="0"/>
              <a:t>B : Il</a:t>
            </a:r>
          </a:p>
          <a:p>
            <a:pPr marL="0" indent="0" algn="ctr">
              <a:buNone/>
            </a:pPr>
            <a:r>
              <a:rPr lang="fr-FR" sz="4800" dirty="0"/>
              <a:t>C : Elle</a:t>
            </a:r>
            <a:endParaRPr lang="fr-FR" sz="4000" dirty="0"/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4767E935-9019-4805-83B3-BA2AA7C2E966}"/>
              </a:ext>
            </a:extLst>
          </p:cNvPr>
          <p:cNvSpPr/>
          <p:nvPr/>
        </p:nvSpPr>
        <p:spPr>
          <a:xfrm>
            <a:off x="3520396" y="5001341"/>
            <a:ext cx="685618" cy="614994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CBD21630-0440-4E6D-8B27-46CAB4C84C0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40258" y="390396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70789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351</Words>
  <Application>Microsoft Office PowerPoint</Application>
  <PresentationFormat>Grand écran</PresentationFormat>
  <Paragraphs>113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Thème Office</vt:lpstr>
      <vt:lpstr>Rituel 2</vt:lpstr>
      <vt:lpstr>Quel groupe sujet peut remplacer le pronom personnel en gras ?</vt:lpstr>
      <vt:lpstr>Correction</vt:lpstr>
      <vt:lpstr>Quel groupe sujet peut remplacer le pronom personnel en gras ?</vt:lpstr>
      <vt:lpstr>Correction</vt:lpstr>
      <vt:lpstr>Quel groupe sujet peut remplacer le pronom personnel en gras ?</vt:lpstr>
      <vt:lpstr>Correction</vt:lpstr>
      <vt:lpstr>Remplace le sujet souligné par le pronom personnel qui convient :</vt:lpstr>
      <vt:lpstr>Correction</vt:lpstr>
      <vt:lpstr>Remplace le sujet souligné par le pronom personnel qui convient :</vt:lpstr>
      <vt:lpstr>Correction</vt:lpstr>
      <vt:lpstr>Quel groupe sujet peut remplacer le pronom personnel en gras ?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30</cp:revision>
  <dcterms:created xsi:type="dcterms:W3CDTF">2021-07-17T07:25:24Z</dcterms:created>
  <dcterms:modified xsi:type="dcterms:W3CDTF">2022-02-02T07:20:47Z</dcterms:modified>
</cp:coreProperties>
</file>