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5" r:id="rId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9EC979"/>
    <a:srgbClr val="F4944A"/>
    <a:srgbClr val="FF7C8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58" d="100"/>
          <a:sy n="158" d="100"/>
        </p:scale>
        <p:origin x="456" y="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A7CF7-5018-459D-AD17-072B7661F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43A44-285D-4F47-B6AC-712FE8505B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0D2733-6638-4A83-81DF-30DA777C1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5ABF5F-2082-4F10-9555-4530D549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19A1E3-8DEF-461B-A20B-129CF0A9F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00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2CF18F5-A870-483B-A2AA-166642A2D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A35F9EC-2904-432B-8F13-0E90921D1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E968C7-AF9B-4262-A026-6260B97AA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28951-FE01-451B-9ED0-54DB4EDFC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2B9FD0-57CE-450D-AF7F-3F4651AD6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0070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9E1C29C-A626-402D-B4C4-3316CD582A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60BCB7B-962D-4C3D-B95E-7D50F7174C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1DC5CA-8D95-4443-AA0C-4A52CAFFB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7F31A51-DD59-4321-9C53-5E66F62FE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2E8FF0F-E355-43D6-B89A-3D627887D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3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0EA2C4-32E4-4619-8C6E-7276CC9F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569CDE-0F48-4B49-A550-E0CC14735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084D078-2192-4800-BBFB-2665A7D76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020D76-236D-44FC-8DF4-4C3CCD550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AB3CE-8CBC-490C-80BF-4CE519E98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23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0B585C-5A99-439C-99C8-F6B8A0FF3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CBB1C4-A42A-4A62-B1B1-AE7B5F315C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F8C60C-38A7-496C-A84C-ECF8A2F0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8ABCEC9-C56C-425B-B5F2-EB46B17C8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1F5224B-0A3C-4E2B-805B-F023EBA0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0913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199938-C4F6-41BF-8573-80AE7237D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AAD68A7-84B7-4D61-907C-9B05E48A9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7066D4A-F9F7-4E98-8852-8AD8B2C40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40D07D-9D17-45DF-83C2-67025D5DD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E795B4-DFB5-4BCB-BA56-61B6CF4F8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CD303C-910C-4644-BCE7-94A3FA14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436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3624A-7312-446A-8929-BE89F3FE2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E47912-690C-4F29-AD1C-CAB1B1390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8A942E8-FE88-4E61-B79E-2021D56FB5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D88AFB-B350-4412-8538-89E2368385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924D00-6DB4-4499-92C7-C3F2C3DC23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51AD8AD-7CAD-4BF0-9BC6-DBEAE83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E36D63F-AEE4-44D5-8C0E-B06C3F949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104432E-C888-4237-9A7E-7A99355F2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5102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744E09-4533-4AF4-81B1-6374DD3F5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343CAD9-07D3-4CEF-9A7F-EECB7187C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5B62CF2-4D8A-4450-BACD-59D9F5825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408973-7234-4688-9034-4928D063C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9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28A650-0AF8-4EE9-885E-7099647B3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FEE79C-53E6-48A0-B598-6C4B9D0D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50409B0-6A99-4AE1-B046-BCE006F91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270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31784A-625A-4766-8C8A-129F82D55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B48D90A-3BCA-4DAF-AEF1-343CB7C2F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8FAFA7F-2EEA-4151-8255-BB36A39BB2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0FFC4A7-7D99-4237-91FB-CEEC0337E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97482-D3AC-4549-BF59-7BB267F5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C5EF17-BE7B-4A6F-8A98-2B67023F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3478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4CE5D9-489F-4806-9700-8402E3431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153A15A-2E49-463F-A85A-0FF637521E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E76C0A-4077-41CD-90C2-A12624BA3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091334-92BC-4936-A9E8-35B9E7230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7DF857-89E7-4408-A205-046358E9D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19D3499-8381-4087-AF4D-3C7AD3A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4065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94A0D7B-7516-4134-A780-9A5C62DA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11AFC8-C16D-4ACC-ADE6-0BBA35F5B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596B21-8E38-43D0-9695-6439C5B231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9A72E-7509-49C7-A3FA-FB15D82B4CFB}" type="datetimeFigureOut">
              <a:rPr lang="fr-FR" smtClean="0"/>
              <a:t>02/02/2022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C45F137-E294-455D-90F0-9F668D2A8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3883DAD-2CA3-45B6-B752-CC5E2D2FE3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09C9F-5707-4E1E-AD5D-9B8D071B1E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983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E0EEC-9561-4F9F-AD1A-B641287C3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90255"/>
            <a:ext cx="9144000" cy="1219708"/>
          </a:xfrm>
          <a:solidFill>
            <a:srgbClr val="FFC000"/>
          </a:solidFill>
        </p:spPr>
        <p:txBody>
          <a:bodyPr/>
          <a:lstStyle/>
          <a:p>
            <a:r>
              <a:rPr lang="fr-FR" b="1" dirty="0">
                <a:solidFill>
                  <a:srgbClr val="FEFEFE"/>
                </a:solidFill>
              </a:rPr>
              <a:t>Rituel 2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8E0CB4-F535-494A-88A1-DC2417ED8A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40516"/>
            <a:ext cx="9144000" cy="1655762"/>
          </a:xfrm>
        </p:spPr>
        <p:txBody>
          <a:bodyPr>
            <a:normAutofit/>
          </a:bodyPr>
          <a:lstStyle/>
          <a:p>
            <a:r>
              <a:rPr lang="fr-FR" sz="4400" dirty="0"/>
              <a:t>Conjuguer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1DF116-582E-4194-9840-E885F43FEFE9}"/>
              </a:ext>
            </a:extLst>
          </p:cNvPr>
          <p:cNvSpPr txBox="1"/>
          <p:nvPr/>
        </p:nvSpPr>
        <p:spPr>
          <a:xfrm>
            <a:off x="8305800" y="6229866"/>
            <a:ext cx="3680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C227F668-0B22-4223-B264-0C906566EF28}"/>
              </a:ext>
            </a:extLst>
          </p:cNvPr>
          <p:cNvGrpSpPr/>
          <p:nvPr/>
        </p:nvGrpSpPr>
        <p:grpSpPr>
          <a:xfrm rot="1417884">
            <a:off x="-679121" y="299300"/>
            <a:ext cx="1358241" cy="1141944"/>
            <a:chOff x="978558" y="572028"/>
            <a:chExt cx="1358241" cy="1141944"/>
          </a:xfrm>
        </p:grpSpPr>
        <p:sp>
          <p:nvSpPr>
            <p:cNvPr id="9" name="Corde 8">
              <a:extLst>
                <a:ext uri="{FF2B5EF4-FFF2-40B4-BE49-F238E27FC236}">
                  <a16:creationId xmlns:a16="http://schemas.microsoft.com/office/drawing/2014/main" id="{9BC5AB0A-FBF9-4DBE-9350-DD4B75190006}"/>
                </a:ext>
              </a:extLst>
            </p:cNvPr>
            <p:cNvSpPr/>
            <p:nvPr/>
          </p:nvSpPr>
          <p:spPr>
            <a:xfrm>
              <a:off x="978558" y="748772"/>
              <a:ext cx="965200" cy="965200"/>
            </a:xfrm>
            <a:prstGeom prst="chord">
              <a:avLst/>
            </a:prstGeom>
            <a:solidFill>
              <a:srgbClr val="F494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F4944A"/>
                </a:solidFill>
              </a:endParaRPr>
            </a:p>
          </p:txBody>
        </p:sp>
        <p:sp>
          <p:nvSpPr>
            <p:cNvPr id="10" name="Corde 9">
              <a:extLst>
                <a:ext uri="{FF2B5EF4-FFF2-40B4-BE49-F238E27FC236}">
                  <a16:creationId xmlns:a16="http://schemas.microsoft.com/office/drawing/2014/main" id="{EAD7C9B6-05B5-4BDB-91B8-F9CCC5C259D6}"/>
                </a:ext>
              </a:extLst>
            </p:cNvPr>
            <p:cNvSpPr/>
            <p:nvPr/>
          </p:nvSpPr>
          <p:spPr>
            <a:xfrm rot="10800000">
              <a:off x="1371599" y="572028"/>
              <a:ext cx="965200" cy="965200"/>
            </a:xfrm>
            <a:prstGeom prst="chord">
              <a:avLst/>
            </a:prstGeom>
            <a:solidFill>
              <a:srgbClr val="9EC9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B6188A24-AEC5-4A3E-9E0F-2F94EFE81666}"/>
                </a:ext>
              </a:extLst>
            </p:cNvPr>
            <p:cNvSpPr txBox="1"/>
            <p:nvPr/>
          </p:nvSpPr>
          <p:spPr>
            <a:xfrm rot="19973461">
              <a:off x="1042160" y="104670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CE1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A386D66F-DDBB-4B95-B529-BE3E4F2A88A3}"/>
                </a:ext>
              </a:extLst>
            </p:cNvPr>
            <p:cNvSpPr txBox="1"/>
            <p:nvPr/>
          </p:nvSpPr>
          <p:spPr>
            <a:xfrm rot="19973461">
              <a:off x="1625516" y="816747"/>
              <a:ext cx="668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>
                  <a:solidFill>
                    <a:schemeClr val="bg1"/>
                  </a:solidFill>
                </a:rPr>
                <a:t>CE2</a:t>
              </a:r>
            </a:p>
          </p:txBody>
        </p:sp>
      </p:grpSp>
      <p:pic>
        <p:nvPicPr>
          <p:cNvPr id="13" name="Image 12">
            <a:extLst>
              <a:ext uri="{FF2B5EF4-FFF2-40B4-BE49-F238E27FC236}">
                <a16:creationId xmlns:a16="http://schemas.microsoft.com/office/drawing/2014/main" id="{E55DCA4C-C16A-4B2C-A5B1-2DB97AF11D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45" y="6036734"/>
            <a:ext cx="2100195" cy="601134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F1CDAE8D-4E7C-4D23-8D5C-2AB5A519FA60}"/>
              </a:ext>
            </a:extLst>
          </p:cNvPr>
          <p:cNvSpPr txBox="1">
            <a:spLocks/>
          </p:cNvSpPr>
          <p:nvPr/>
        </p:nvSpPr>
        <p:spPr>
          <a:xfrm>
            <a:off x="1524000" y="6018451"/>
            <a:ext cx="914400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/>
              <a:t>Semaine 2</a:t>
            </a:r>
          </a:p>
        </p:txBody>
      </p:sp>
    </p:spTree>
    <p:extLst>
      <p:ext uri="{BB962C8B-B14F-4D97-AF65-F5344CB8AC3E}">
        <p14:creationId xmlns:p14="http://schemas.microsoft.com/office/powerpoint/2010/main" val="131756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A730E1E7-82E6-4BC3-8449-28C1EEDB3A91}"/>
              </a:ext>
            </a:extLst>
          </p:cNvPr>
          <p:cNvSpPr txBox="1"/>
          <p:nvPr/>
        </p:nvSpPr>
        <p:spPr>
          <a:xfrm>
            <a:off x="8305800" y="6229866"/>
            <a:ext cx="3680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/>
              <a:t>PERIODE 4</a:t>
            </a:r>
          </a:p>
          <a:p>
            <a:pPr algn="r"/>
            <a:endParaRPr lang="fr-FR" dirty="0"/>
          </a:p>
        </p:txBody>
      </p:sp>
      <p:sp>
        <p:nvSpPr>
          <p:cNvPr id="15" name="Rectangle : avec coins rognés en diagonale 14">
            <a:extLst>
              <a:ext uri="{FF2B5EF4-FFF2-40B4-BE49-F238E27FC236}">
                <a16:creationId xmlns:a16="http://schemas.microsoft.com/office/drawing/2014/main" id="{16BEF246-FA5D-4B04-8022-14F22B053C89}"/>
              </a:ext>
            </a:extLst>
          </p:cNvPr>
          <p:cNvSpPr/>
          <p:nvPr/>
        </p:nvSpPr>
        <p:spPr>
          <a:xfrm>
            <a:off x="9452358" y="-597944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 : avec coins rognés en diagonale 15">
            <a:extLst>
              <a:ext uri="{FF2B5EF4-FFF2-40B4-BE49-F238E27FC236}">
                <a16:creationId xmlns:a16="http://schemas.microsoft.com/office/drawing/2014/main" id="{9814F1B7-7E85-418E-B5E2-E7550777013E}"/>
              </a:ext>
            </a:extLst>
          </p:cNvPr>
          <p:cNvSpPr/>
          <p:nvPr/>
        </p:nvSpPr>
        <p:spPr>
          <a:xfrm>
            <a:off x="10977297" y="0"/>
            <a:ext cx="2074332" cy="1185333"/>
          </a:xfrm>
          <a:prstGeom prst="snip2DiagRect">
            <a:avLst>
              <a:gd name="adj1" fmla="val 50000"/>
              <a:gd name="adj2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A6D212-5462-4EFD-9E64-D413899FF096}"/>
              </a:ext>
            </a:extLst>
          </p:cNvPr>
          <p:cNvSpPr/>
          <p:nvPr/>
        </p:nvSpPr>
        <p:spPr>
          <a:xfrm>
            <a:off x="11602977" y="1238236"/>
            <a:ext cx="766354" cy="485776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65F2133B-BE01-493D-BB65-5275EC9EE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3" y="46883"/>
            <a:ext cx="852621" cy="39909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42327BB-7C8C-4A38-B395-1898B33075B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58688">
            <a:off x="-428684" y="390396"/>
            <a:ext cx="857370" cy="733528"/>
          </a:xfrm>
          <a:prstGeom prst="rect">
            <a:avLst/>
          </a:prstGeom>
        </p:spPr>
      </p:pic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CF900962-F9C0-461D-8A5E-AA69D5739547}"/>
              </a:ext>
            </a:extLst>
          </p:cNvPr>
          <p:cNvSpPr txBox="1">
            <a:spLocks/>
          </p:cNvSpPr>
          <p:nvPr/>
        </p:nvSpPr>
        <p:spPr>
          <a:xfrm>
            <a:off x="6288723" y="1824554"/>
            <a:ext cx="5007426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  <p:graphicFrame>
        <p:nvGraphicFramePr>
          <p:cNvPr id="18" name="Tableau 2">
            <a:extLst>
              <a:ext uri="{FF2B5EF4-FFF2-40B4-BE49-F238E27FC236}">
                <a16:creationId xmlns:a16="http://schemas.microsoft.com/office/drawing/2014/main" id="{8300108F-62C9-4C4F-9FAC-B248A37DD6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67533"/>
              </p:ext>
            </p:extLst>
          </p:nvPr>
        </p:nvGraphicFramePr>
        <p:xfrm>
          <a:off x="1648907" y="1416930"/>
          <a:ext cx="8665975" cy="508097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33195">
                  <a:extLst>
                    <a:ext uri="{9D8B030D-6E8A-4147-A177-3AD203B41FA5}">
                      <a16:colId xmlns:a16="http://schemas.microsoft.com/office/drawing/2014/main" val="2295456923"/>
                    </a:ext>
                  </a:extLst>
                </a:gridCol>
                <a:gridCol w="1733195">
                  <a:extLst>
                    <a:ext uri="{9D8B030D-6E8A-4147-A177-3AD203B41FA5}">
                      <a16:colId xmlns:a16="http://schemas.microsoft.com/office/drawing/2014/main" val="4161250578"/>
                    </a:ext>
                  </a:extLst>
                </a:gridCol>
                <a:gridCol w="1733195">
                  <a:extLst>
                    <a:ext uri="{9D8B030D-6E8A-4147-A177-3AD203B41FA5}">
                      <a16:colId xmlns:a16="http://schemas.microsoft.com/office/drawing/2014/main" val="1376235120"/>
                    </a:ext>
                  </a:extLst>
                </a:gridCol>
                <a:gridCol w="1733195">
                  <a:extLst>
                    <a:ext uri="{9D8B030D-6E8A-4147-A177-3AD203B41FA5}">
                      <a16:colId xmlns:a16="http://schemas.microsoft.com/office/drawing/2014/main" val="4050736815"/>
                    </a:ext>
                  </a:extLst>
                </a:gridCol>
                <a:gridCol w="1733195">
                  <a:extLst>
                    <a:ext uri="{9D8B030D-6E8A-4147-A177-3AD203B41FA5}">
                      <a16:colId xmlns:a16="http://schemas.microsoft.com/office/drawing/2014/main" val="1017228873"/>
                    </a:ext>
                  </a:extLst>
                </a:gridCol>
              </a:tblGrid>
              <a:tr h="725853">
                <a:tc>
                  <a:txBody>
                    <a:bodyPr/>
                    <a:lstStyle/>
                    <a:p>
                      <a:pPr algn="ctr"/>
                      <a:endParaRPr lang="fr-FR" sz="2100" b="1">
                        <a:solidFill>
                          <a:schemeClr val="accent5"/>
                        </a:solidFill>
                        <a:latin typeface="Abadi" panose="020B0604020104020204" pitchFamily="34" charset="0"/>
                      </a:endParaRPr>
                    </a:p>
                  </a:txBody>
                  <a:tcPr marL="107121" marR="107121" marT="53560" marB="535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100" b="1" dirty="0">
                          <a:latin typeface="Abadi" panose="020B0604020104020204" pitchFamily="34" charset="0"/>
                        </a:rPr>
                        <a:t>parler</a:t>
                      </a:r>
                    </a:p>
                  </a:txBody>
                  <a:tcPr marL="107121" marR="107121" marT="53560" marB="5356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100" b="1" dirty="0">
                          <a:latin typeface="Abadi" panose="020B0604020104020204" pitchFamily="34" charset="0"/>
                        </a:rPr>
                        <a:t>toucher</a:t>
                      </a:r>
                    </a:p>
                  </a:txBody>
                  <a:tcPr marL="107121" marR="107121" marT="53560" marB="5356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100" b="1" dirty="0">
                          <a:latin typeface="Abadi" panose="020B0604020104020204" pitchFamily="34" charset="0"/>
                        </a:rPr>
                        <a:t>tirer</a:t>
                      </a:r>
                    </a:p>
                  </a:txBody>
                  <a:tcPr marL="107121" marR="107121" marT="53560" marB="5356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100" b="1" dirty="0">
                          <a:latin typeface="Abadi" panose="020B0604020104020204" pitchFamily="34" charset="0"/>
                        </a:rPr>
                        <a:t>écouter</a:t>
                      </a:r>
                    </a:p>
                  </a:txBody>
                  <a:tcPr marL="107121" marR="107121" marT="53560" marB="5356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1115686"/>
                  </a:ext>
                </a:extLst>
              </a:tr>
              <a:tr h="725853">
                <a:tc>
                  <a:txBody>
                    <a:bodyPr/>
                    <a:lstStyle/>
                    <a:p>
                      <a:pPr algn="ctr"/>
                      <a:r>
                        <a:rPr lang="fr-FR" sz="2100" b="1" dirty="0">
                          <a:solidFill>
                            <a:schemeClr val="accent5"/>
                          </a:solidFill>
                          <a:latin typeface="+mn-lt"/>
                        </a:rPr>
                        <a:t>je / j’</a:t>
                      </a:r>
                    </a:p>
                  </a:txBody>
                  <a:tcPr marL="107121" marR="107121" marT="53560" marB="53560" anchor="ctr"/>
                </a:tc>
                <a:tc>
                  <a:txBody>
                    <a:bodyPr/>
                    <a:lstStyle/>
                    <a:p>
                      <a:endParaRPr lang="fr-FR" sz="1600">
                        <a:latin typeface="Abadi" panose="020B0604020104020204" pitchFamily="34" charset="0"/>
                      </a:endParaRPr>
                    </a:p>
                  </a:txBody>
                  <a:tcPr marL="107121" marR="107121" marT="53560" marB="53560"/>
                </a:tc>
                <a:tc>
                  <a:txBody>
                    <a:bodyPr/>
                    <a:lstStyle/>
                    <a:p>
                      <a:endParaRPr lang="fr-FR" sz="1600">
                        <a:latin typeface="Abadi" panose="020B0604020104020204" pitchFamily="34" charset="0"/>
                      </a:endParaRPr>
                    </a:p>
                  </a:txBody>
                  <a:tcPr marL="107121" marR="107121" marT="53560" marB="53560"/>
                </a:tc>
                <a:tc>
                  <a:txBody>
                    <a:bodyPr/>
                    <a:lstStyle/>
                    <a:p>
                      <a:endParaRPr lang="fr-FR" sz="1600" dirty="0">
                        <a:latin typeface="Abadi" panose="020B0604020104020204" pitchFamily="34" charset="0"/>
                      </a:endParaRPr>
                    </a:p>
                  </a:txBody>
                  <a:tcPr marL="107121" marR="107121" marT="53560" marB="53560"/>
                </a:tc>
                <a:tc>
                  <a:txBody>
                    <a:bodyPr/>
                    <a:lstStyle/>
                    <a:p>
                      <a:endParaRPr lang="fr-FR" sz="1600" dirty="0">
                        <a:latin typeface="Abadi" panose="020B0604020104020204" pitchFamily="34" charset="0"/>
                      </a:endParaRPr>
                    </a:p>
                  </a:txBody>
                  <a:tcPr marL="107121" marR="107121" marT="53560" marB="53560"/>
                </a:tc>
                <a:extLst>
                  <a:ext uri="{0D108BD9-81ED-4DB2-BD59-A6C34878D82A}">
                    <a16:rowId xmlns:a16="http://schemas.microsoft.com/office/drawing/2014/main" val="502283776"/>
                  </a:ext>
                </a:extLst>
              </a:tr>
              <a:tr h="725853">
                <a:tc>
                  <a:txBody>
                    <a:bodyPr/>
                    <a:lstStyle/>
                    <a:p>
                      <a:pPr algn="ctr"/>
                      <a:r>
                        <a:rPr lang="fr-FR" sz="2100" b="1" dirty="0">
                          <a:solidFill>
                            <a:schemeClr val="accent5"/>
                          </a:solidFill>
                          <a:latin typeface="+mn-lt"/>
                        </a:rPr>
                        <a:t>tu</a:t>
                      </a:r>
                    </a:p>
                  </a:txBody>
                  <a:tcPr marL="107121" marR="107121" marT="53560" marB="53560" anchor="ctr"/>
                </a:tc>
                <a:tc>
                  <a:txBody>
                    <a:bodyPr/>
                    <a:lstStyle/>
                    <a:p>
                      <a:endParaRPr lang="fr-FR" sz="1600">
                        <a:latin typeface="Abadi" panose="020B0604020104020204" pitchFamily="34" charset="0"/>
                      </a:endParaRPr>
                    </a:p>
                  </a:txBody>
                  <a:tcPr marL="107121" marR="107121" marT="53560" marB="53560"/>
                </a:tc>
                <a:tc>
                  <a:txBody>
                    <a:bodyPr/>
                    <a:lstStyle/>
                    <a:p>
                      <a:endParaRPr lang="fr-FR" sz="1600">
                        <a:latin typeface="Abadi" panose="020B0604020104020204" pitchFamily="34" charset="0"/>
                      </a:endParaRPr>
                    </a:p>
                  </a:txBody>
                  <a:tcPr marL="107121" marR="107121" marT="53560" marB="53560"/>
                </a:tc>
                <a:tc>
                  <a:txBody>
                    <a:bodyPr/>
                    <a:lstStyle/>
                    <a:p>
                      <a:endParaRPr lang="fr-FR" sz="1600">
                        <a:latin typeface="Abadi" panose="020B0604020104020204" pitchFamily="34" charset="0"/>
                      </a:endParaRPr>
                    </a:p>
                  </a:txBody>
                  <a:tcPr marL="107121" marR="107121" marT="53560" marB="53560"/>
                </a:tc>
                <a:tc>
                  <a:txBody>
                    <a:bodyPr/>
                    <a:lstStyle/>
                    <a:p>
                      <a:endParaRPr lang="fr-FR" sz="1600" dirty="0">
                        <a:latin typeface="Abadi" panose="020B0604020104020204" pitchFamily="34" charset="0"/>
                      </a:endParaRPr>
                    </a:p>
                  </a:txBody>
                  <a:tcPr marL="107121" marR="107121" marT="53560" marB="53560"/>
                </a:tc>
                <a:extLst>
                  <a:ext uri="{0D108BD9-81ED-4DB2-BD59-A6C34878D82A}">
                    <a16:rowId xmlns:a16="http://schemas.microsoft.com/office/drawing/2014/main" val="3281588032"/>
                  </a:ext>
                </a:extLst>
              </a:tr>
              <a:tr h="725853">
                <a:tc>
                  <a:txBody>
                    <a:bodyPr/>
                    <a:lstStyle/>
                    <a:p>
                      <a:pPr algn="ctr"/>
                      <a:r>
                        <a:rPr lang="fr-FR" sz="2100" b="1" dirty="0">
                          <a:solidFill>
                            <a:schemeClr val="accent5"/>
                          </a:solidFill>
                          <a:latin typeface="+mn-lt"/>
                        </a:rPr>
                        <a:t>il / elle / on</a:t>
                      </a:r>
                    </a:p>
                  </a:txBody>
                  <a:tcPr marL="107121" marR="107121" marT="53560" marB="53560" anchor="ctr"/>
                </a:tc>
                <a:tc>
                  <a:txBody>
                    <a:bodyPr/>
                    <a:lstStyle/>
                    <a:p>
                      <a:endParaRPr lang="fr-FR" sz="1600">
                        <a:latin typeface="Abadi" panose="020B0604020104020204" pitchFamily="34" charset="0"/>
                      </a:endParaRPr>
                    </a:p>
                  </a:txBody>
                  <a:tcPr marL="107121" marR="107121" marT="53560" marB="53560"/>
                </a:tc>
                <a:tc>
                  <a:txBody>
                    <a:bodyPr/>
                    <a:lstStyle/>
                    <a:p>
                      <a:endParaRPr lang="fr-FR" sz="1600">
                        <a:latin typeface="Abadi" panose="020B0604020104020204" pitchFamily="34" charset="0"/>
                      </a:endParaRPr>
                    </a:p>
                  </a:txBody>
                  <a:tcPr marL="107121" marR="107121" marT="53560" marB="53560"/>
                </a:tc>
                <a:tc>
                  <a:txBody>
                    <a:bodyPr/>
                    <a:lstStyle/>
                    <a:p>
                      <a:endParaRPr lang="fr-FR" sz="1600">
                        <a:latin typeface="Abadi" panose="020B0604020104020204" pitchFamily="34" charset="0"/>
                      </a:endParaRPr>
                    </a:p>
                  </a:txBody>
                  <a:tcPr marL="107121" marR="107121" marT="53560" marB="53560"/>
                </a:tc>
                <a:tc>
                  <a:txBody>
                    <a:bodyPr/>
                    <a:lstStyle/>
                    <a:p>
                      <a:endParaRPr lang="fr-FR" sz="1600" dirty="0">
                        <a:latin typeface="Abadi" panose="020B0604020104020204" pitchFamily="34" charset="0"/>
                      </a:endParaRPr>
                    </a:p>
                  </a:txBody>
                  <a:tcPr marL="107121" marR="107121" marT="53560" marB="53560"/>
                </a:tc>
                <a:extLst>
                  <a:ext uri="{0D108BD9-81ED-4DB2-BD59-A6C34878D82A}">
                    <a16:rowId xmlns:a16="http://schemas.microsoft.com/office/drawing/2014/main" val="3976064013"/>
                  </a:ext>
                </a:extLst>
              </a:tr>
              <a:tr h="725853">
                <a:tc>
                  <a:txBody>
                    <a:bodyPr/>
                    <a:lstStyle/>
                    <a:p>
                      <a:pPr algn="ctr"/>
                      <a:r>
                        <a:rPr lang="fr-FR" sz="2100" b="1" dirty="0">
                          <a:solidFill>
                            <a:schemeClr val="accent5"/>
                          </a:solidFill>
                          <a:latin typeface="+mn-lt"/>
                        </a:rPr>
                        <a:t>nous</a:t>
                      </a:r>
                    </a:p>
                  </a:txBody>
                  <a:tcPr marL="107121" marR="107121" marT="53560" marB="53560" anchor="ctr"/>
                </a:tc>
                <a:tc>
                  <a:txBody>
                    <a:bodyPr/>
                    <a:lstStyle/>
                    <a:p>
                      <a:endParaRPr lang="fr-FR" sz="1600">
                        <a:latin typeface="Abadi" panose="020B0604020104020204" pitchFamily="34" charset="0"/>
                      </a:endParaRPr>
                    </a:p>
                  </a:txBody>
                  <a:tcPr marL="107121" marR="107121" marT="53560" marB="53560"/>
                </a:tc>
                <a:tc>
                  <a:txBody>
                    <a:bodyPr/>
                    <a:lstStyle/>
                    <a:p>
                      <a:endParaRPr lang="fr-FR" sz="1600">
                        <a:latin typeface="Abadi" panose="020B0604020104020204" pitchFamily="34" charset="0"/>
                      </a:endParaRPr>
                    </a:p>
                  </a:txBody>
                  <a:tcPr marL="107121" marR="107121" marT="53560" marB="53560"/>
                </a:tc>
                <a:tc>
                  <a:txBody>
                    <a:bodyPr/>
                    <a:lstStyle/>
                    <a:p>
                      <a:endParaRPr lang="fr-FR" sz="1600">
                        <a:latin typeface="Abadi" panose="020B0604020104020204" pitchFamily="34" charset="0"/>
                      </a:endParaRPr>
                    </a:p>
                  </a:txBody>
                  <a:tcPr marL="107121" marR="107121" marT="53560" marB="53560"/>
                </a:tc>
                <a:tc>
                  <a:txBody>
                    <a:bodyPr/>
                    <a:lstStyle/>
                    <a:p>
                      <a:endParaRPr lang="fr-FR" sz="1600" dirty="0">
                        <a:latin typeface="Abadi" panose="020B0604020104020204" pitchFamily="34" charset="0"/>
                      </a:endParaRPr>
                    </a:p>
                  </a:txBody>
                  <a:tcPr marL="107121" marR="107121" marT="53560" marB="53560"/>
                </a:tc>
                <a:extLst>
                  <a:ext uri="{0D108BD9-81ED-4DB2-BD59-A6C34878D82A}">
                    <a16:rowId xmlns:a16="http://schemas.microsoft.com/office/drawing/2014/main" val="2609646546"/>
                  </a:ext>
                </a:extLst>
              </a:tr>
              <a:tr h="725853">
                <a:tc>
                  <a:txBody>
                    <a:bodyPr/>
                    <a:lstStyle/>
                    <a:p>
                      <a:pPr algn="ctr"/>
                      <a:r>
                        <a:rPr lang="fr-FR" sz="2100" b="1" dirty="0">
                          <a:solidFill>
                            <a:schemeClr val="accent5"/>
                          </a:solidFill>
                          <a:latin typeface="+mn-lt"/>
                        </a:rPr>
                        <a:t>vous</a:t>
                      </a:r>
                    </a:p>
                  </a:txBody>
                  <a:tcPr marL="107121" marR="107121" marT="53560" marB="53560" anchor="ctr"/>
                </a:tc>
                <a:tc>
                  <a:txBody>
                    <a:bodyPr/>
                    <a:lstStyle/>
                    <a:p>
                      <a:endParaRPr lang="fr-FR" sz="1600">
                        <a:latin typeface="Abadi" panose="020B0604020104020204" pitchFamily="34" charset="0"/>
                      </a:endParaRPr>
                    </a:p>
                  </a:txBody>
                  <a:tcPr marL="107121" marR="107121" marT="53560" marB="53560"/>
                </a:tc>
                <a:tc>
                  <a:txBody>
                    <a:bodyPr/>
                    <a:lstStyle/>
                    <a:p>
                      <a:endParaRPr lang="fr-FR" sz="1600">
                        <a:latin typeface="Abadi" panose="020B0604020104020204" pitchFamily="34" charset="0"/>
                      </a:endParaRPr>
                    </a:p>
                  </a:txBody>
                  <a:tcPr marL="107121" marR="107121" marT="53560" marB="53560"/>
                </a:tc>
                <a:tc>
                  <a:txBody>
                    <a:bodyPr/>
                    <a:lstStyle/>
                    <a:p>
                      <a:endParaRPr lang="fr-FR" sz="1600">
                        <a:latin typeface="Abadi" panose="020B0604020104020204" pitchFamily="34" charset="0"/>
                      </a:endParaRPr>
                    </a:p>
                  </a:txBody>
                  <a:tcPr marL="107121" marR="107121" marT="53560" marB="53560"/>
                </a:tc>
                <a:tc>
                  <a:txBody>
                    <a:bodyPr/>
                    <a:lstStyle/>
                    <a:p>
                      <a:endParaRPr lang="fr-FR" sz="1600" dirty="0">
                        <a:latin typeface="Abadi" panose="020B0604020104020204" pitchFamily="34" charset="0"/>
                      </a:endParaRPr>
                    </a:p>
                  </a:txBody>
                  <a:tcPr marL="107121" marR="107121" marT="53560" marB="53560"/>
                </a:tc>
                <a:extLst>
                  <a:ext uri="{0D108BD9-81ED-4DB2-BD59-A6C34878D82A}">
                    <a16:rowId xmlns:a16="http://schemas.microsoft.com/office/drawing/2014/main" val="649864068"/>
                  </a:ext>
                </a:extLst>
              </a:tr>
              <a:tr h="725853">
                <a:tc>
                  <a:txBody>
                    <a:bodyPr/>
                    <a:lstStyle/>
                    <a:p>
                      <a:pPr algn="ctr"/>
                      <a:r>
                        <a:rPr lang="fr-FR" sz="2100" b="1" dirty="0">
                          <a:solidFill>
                            <a:schemeClr val="accent5"/>
                          </a:solidFill>
                          <a:latin typeface="+mn-lt"/>
                        </a:rPr>
                        <a:t>ils / elles</a:t>
                      </a:r>
                    </a:p>
                  </a:txBody>
                  <a:tcPr marL="107121" marR="107121" marT="53560" marB="53560" anchor="ctr"/>
                </a:tc>
                <a:tc>
                  <a:txBody>
                    <a:bodyPr/>
                    <a:lstStyle/>
                    <a:p>
                      <a:endParaRPr lang="fr-FR" sz="1600">
                        <a:latin typeface="Abadi" panose="020B0604020104020204" pitchFamily="34" charset="0"/>
                      </a:endParaRPr>
                    </a:p>
                  </a:txBody>
                  <a:tcPr marL="107121" marR="107121" marT="53560" marB="53560"/>
                </a:tc>
                <a:tc>
                  <a:txBody>
                    <a:bodyPr/>
                    <a:lstStyle/>
                    <a:p>
                      <a:endParaRPr lang="fr-FR" sz="1600">
                        <a:latin typeface="Abadi" panose="020B0604020104020204" pitchFamily="34" charset="0"/>
                      </a:endParaRPr>
                    </a:p>
                  </a:txBody>
                  <a:tcPr marL="107121" marR="107121" marT="53560" marB="53560"/>
                </a:tc>
                <a:tc>
                  <a:txBody>
                    <a:bodyPr/>
                    <a:lstStyle/>
                    <a:p>
                      <a:endParaRPr lang="fr-FR" sz="1600">
                        <a:latin typeface="Abadi" panose="020B0604020104020204" pitchFamily="34" charset="0"/>
                      </a:endParaRPr>
                    </a:p>
                  </a:txBody>
                  <a:tcPr marL="107121" marR="107121" marT="53560" marB="53560"/>
                </a:tc>
                <a:tc>
                  <a:txBody>
                    <a:bodyPr/>
                    <a:lstStyle/>
                    <a:p>
                      <a:endParaRPr lang="fr-FR" sz="1600" dirty="0">
                        <a:latin typeface="Abadi" panose="020B0604020104020204" pitchFamily="34" charset="0"/>
                      </a:endParaRPr>
                    </a:p>
                  </a:txBody>
                  <a:tcPr marL="107121" marR="107121" marT="53560" marB="53560"/>
                </a:tc>
                <a:extLst>
                  <a:ext uri="{0D108BD9-81ED-4DB2-BD59-A6C34878D82A}">
                    <a16:rowId xmlns:a16="http://schemas.microsoft.com/office/drawing/2014/main" val="3339116363"/>
                  </a:ext>
                </a:extLst>
              </a:tr>
            </a:tbl>
          </a:graphicData>
        </a:graphic>
      </p:graphicFrame>
      <p:pic>
        <p:nvPicPr>
          <p:cNvPr id="19" name="Image 18">
            <a:extLst>
              <a:ext uri="{FF2B5EF4-FFF2-40B4-BE49-F238E27FC236}">
                <a16:creationId xmlns:a16="http://schemas.microsoft.com/office/drawing/2014/main" id="{578FBB16-BAA5-490B-BB8A-0E6B44521C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464190">
            <a:off x="9851462" y="361577"/>
            <a:ext cx="1808706" cy="1281166"/>
          </a:xfrm>
          <a:prstGeom prst="rect">
            <a:avLst/>
          </a:prstGeom>
        </p:spPr>
      </p:pic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C4EFD30F-6DB7-42D4-A54B-CBA5947ED24D}"/>
              </a:ext>
            </a:extLst>
          </p:cNvPr>
          <p:cNvSpPr txBox="1">
            <a:spLocks/>
          </p:cNvSpPr>
          <p:nvPr/>
        </p:nvSpPr>
        <p:spPr>
          <a:xfrm>
            <a:off x="1648907" y="598924"/>
            <a:ext cx="5007426" cy="4978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>
                <a:solidFill>
                  <a:srgbClr val="9EC979"/>
                </a:solidFill>
              </a:rPr>
              <a:t>CE2 : passé composé</a:t>
            </a:r>
            <a:endParaRPr lang="fr-FR" sz="36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FA618D4-3D25-4A1C-AC8C-818982CA4F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555257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34</Words>
  <Application>Microsoft Office PowerPoint</Application>
  <PresentationFormat>Grand écran</PresentationFormat>
  <Paragraphs>18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Abadi</vt:lpstr>
      <vt:lpstr>Arial</vt:lpstr>
      <vt:lpstr>Calibri</vt:lpstr>
      <vt:lpstr>Calibri Light</vt:lpstr>
      <vt:lpstr>Thème Office</vt:lpstr>
      <vt:lpstr>Rituel 2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Activité d’oral</dc:title>
  <dc:creator>MHF</dc:creator>
  <cp:revision>28</cp:revision>
  <dcterms:created xsi:type="dcterms:W3CDTF">2021-07-17T07:25:24Z</dcterms:created>
  <dcterms:modified xsi:type="dcterms:W3CDTF">2022-02-02T07:02:14Z</dcterms:modified>
</cp:coreProperties>
</file>