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5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723092-90C8-443D-968D-84B22E659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742870" y="3158504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3DA5976-729D-44AB-86AC-63F049406C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7902E6C-FD28-4E88-89C9-BF172ED983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9757" y="1195118"/>
            <a:ext cx="4535790" cy="516602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83D69BC-D176-10EA-96D2-37E083DF86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5335" y="3158503"/>
            <a:ext cx="3988891" cy="2217961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03923C3E-0A05-275D-A813-B7F1BFA0D983}"/>
              </a:ext>
            </a:extLst>
          </p:cNvPr>
          <p:cNvSpPr txBox="1">
            <a:spLocks/>
          </p:cNvSpPr>
          <p:nvPr/>
        </p:nvSpPr>
        <p:spPr>
          <a:xfrm>
            <a:off x="6660713" y="1244483"/>
            <a:ext cx="4315315" cy="910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9563AA"/>
                </a:solidFill>
                <a:latin typeface="+mn-lt"/>
              </a:rPr>
              <a:t>Quelle est la règle ?</a:t>
            </a:r>
          </a:p>
        </p:txBody>
      </p:sp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619BCE-AC21-49D6-8B82-11D91291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B2D99422-F356-45A8-81DF-EF6BE440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830" y="326535"/>
            <a:ext cx="3069539" cy="648072"/>
          </a:xfrm>
        </p:spPr>
        <p:txBody>
          <a:bodyPr>
            <a:normAutofit/>
          </a:bodyPr>
          <a:lstStyle/>
          <a:p>
            <a:r>
              <a:rPr lang="fr-FR" sz="3200" b="1" dirty="0">
                <a:solidFill>
                  <a:srgbClr val="9EC979"/>
                </a:solidFill>
                <a:latin typeface="+mn-lt"/>
              </a:rPr>
              <a:t>Autour du mot :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C51FF8A-CB04-407D-8E28-A553E4B8C4D2}"/>
              </a:ext>
            </a:extLst>
          </p:cNvPr>
          <p:cNvSpPr txBox="1">
            <a:spLocks/>
          </p:cNvSpPr>
          <p:nvPr/>
        </p:nvSpPr>
        <p:spPr>
          <a:xfrm>
            <a:off x="1234061" y="5310582"/>
            <a:ext cx="8140490" cy="129614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i="1" dirty="0">
                <a:solidFill>
                  <a:srgbClr val="00B050"/>
                </a:solidFill>
              </a:rPr>
              <a:t>Oral 3 Je participe à des échanges.</a:t>
            </a:r>
          </a:p>
          <a:p>
            <a:r>
              <a:rPr lang="fr-FR" sz="2000" i="1" dirty="0">
                <a:solidFill>
                  <a:srgbClr val="00B050"/>
                </a:solidFill>
              </a:rPr>
              <a:t>V1 J’enrichis mon lexique</a:t>
            </a:r>
          </a:p>
          <a:p>
            <a:r>
              <a:rPr lang="fr-FR" sz="2000" i="1" dirty="0">
                <a:solidFill>
                  <a:srgbClr val="00B050"/>
                </a:solidFill>
              </a:rPr>
              <a:t>V2 Je fais des liens entre les mots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B5A1769-7514-4017-9202-5E67DEE18E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63" t="22000" r="47637" b="19201"/>
          <a:stretch/>
        </p:blipFill>
        <p:spPr>
          <a:xfrm>
            <a:off x="507432" y="1305973"/>
            <a:ext cx="5329521" cy="349749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84452D14-1B94-4B08-9A22-7BD0CD8D9C70}"/>
              </a:ext>
            </a:extLst>
          </p:cNvPr>
          <p:cNvSpPr txBox="1"/>
          <p:nvPr/>
        </p:nvSpPr>
        <p:spPr>
          <a:xfrm>
            <a:off x="7368132" y="5310582"/>
            <a:ext cx="3680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i="1" dirty="0">
                <a:solidFill>
                  <a:srgbClr val="00B050"/>
                </a:solidFill>
              </a:rPr>
              <a:t>Oral 1 J’écoute avec attention.</a:t>
            </a:r>
            <a:br>
              <a:rPr lang="fr-FR" sz="1800" dirty="0">
                <a:solidFill>
                  <a:srgbClr val="00B050"/>
                </a:solidFill>
              </a:rPr>
            </a:br>
            <a:r>
              <a:rPr lang="fr-FR" sz="1800" i="1" dirty="0">
                <a:solidFill>
                  <a:srgbClr val="00B050"/>
                </a:solidFill>
              </a:rPr>
              <a:t>Oral 4</a:t>
            </a:r>
            <a:r>
              <a:rPr lang="fr-FR" sz="1800" dirty="0">
                <a:solidFill>
                  <a:srgbClr val="00B050"/>
                </a:solidFill>
              </a:rPr>
              <a:t> </a:t>
            </a:r>
            <a:r>
              <a:rPr lang="fr-FR" sz="1800" i="1" dirty="0">
                <a:solidFill>
                  <a:srgbClr val="00B050"/>
                </a:solidFill>
              </a:rPr>
              <a:t>Je participe à des échanges.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4AF88B48-0510-4AF0-A5E6-1CAC836510F0}"/>
              </a:ext>
            </a:extLst>
          </p:cNvPr>
          <p:cNvSpPr txBox="1">
            <a:spLocks/>
          </p:cNvSpPr>
          <p:nvPr/>
        </p:nvSpPr>
        <p:spPr>
          <a:xfrm>
            <a:off x="6799527" y="251274"/>
            <a:ext cx="4315315" cy="910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9563AA"/>
                </a:solidFill>
                <a:latin typeface="+mn-lt"/>
              </a:rPr>
              <a:t>Convaincre la maitresse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7064032E-B466-46DF-934F-7EA387D2032F}"/>
              </a:ext>
            </a:extLst>
          </p:cNvPr>
          <p:cNvSpPr txBox="1">
            <a:spLocks/>
          </p:cNvSpPr>
          <p:nvPr/>
        </p:nvSpPr>
        <p:spPr>
          <a:xfrm>
            <a:off x="6333408" y="1287674"/>
            <a:ext cx="5329521" cy="1535425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Tu dois convaincre la maitresse d’acheter un lit pour la classe. Réfléchis aux avantages pour toi et pour les autres. </a:t>
            </a:r>
          </a:p>
          <a:p>
            <a:endParaRPr lang="fr-FR" sz="800" dirty="0"/>
          </a:p>
        </p:txBody>
      </p:sp>
      <p:pic>
        <p:nvPicPr>
          <p:cNvPr id="15" name="Picture 4" descr="Lit, Couverture, Oreillers, Matelas">
            <a:extLst>
              <a:ext uri="{FF2B5EF4-FFF2-40B4-BE49-F238E27FC236}">
                <a16:creationId xmlns:a16="http://schemas.microsoft.com/office/drawing/2014/main" id="{1F1E999C-8FC1-42C4-BE63-C2142720C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132" y="2901824"/>
            <a:ext cx="3022372" cy="199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3D6D46E-27D7-40D3-AE14-1A0892C32A8F}"/>
              </a:ext>
            </a:extLst>
          </p:cNvPr>
          <p:cNvSpPr txBox="1"/>
          <p:nvPr/>
        </p:nvSpPr>
        <p:spPr>
          <a:xfrm>
            <a:off x="582189" y="6088852"/>
            <a:ext cx="6098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fr-FR" sz="1800" i="1" dirty="0">
                <a:solidFill>
                  <a:srgbClr val="00B050"/>
                </a:solidFill>
              </a:rPr>
              <a:t>Oral 1 J’écoute avec attention. </a:t>
            </a:r>
          </a:p>
          <a:p>
            <a:r>
              <a:rPr lang="fr-FR" sz="1800" i="1" dirty="0">
                <a:solidFill>
                  <a:srgbClr val="00B050"/>
                </a:solidFill>
              </a:rPr>
              <a:t>Oral 4 Je participe à des échanges.</a:t>
            </a:r>
            <a:endParaRPr lang="fr-FR" dirty="0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2AAE8EF1-DC7D-49B9-B5FE-5E76BCD89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540" y="403596"/>
            <a:ext cx="8140490" cy="648072"/>
          </a:xfrm>
        </p:spPr>
        <p:txBody>
          <a:bodyPr>
            <a:normAutofit/>
          </a:bodyPr>
          <a:lstStyle/>
          <a:p>
            <a:r>
              <a:rPr lang="fr-FR" sz="4000" b="1" dirty="0">
                <a:latin typeface="+mn-lt"/>
              </a:rPr>
              <a:t>Je commente une image insolite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3F124C06-C708-4811-BA04-484A6572E143}"/>
              </a:ext>
            </a:extLst>
          </p:cNvPr>
          <p:cNvSpPr txBox="1">
            <a:spLocks/>
          </p:cNvSpPr>
          <p:nvPr/>
        </p:nvSpPr>
        <p:spPr>
          <a:xfrm>
            <a:off x="1315375" y="1374834"/>
            <a:ext cx="9561250" cy="10227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Observe cette photo. Tu dois la commenter, échanger avec tes camarades pour connaître leur avis. </a:t>
            </a:r>
          </a:p>
          <a:p>
            <a:pPr>
              <a:spcBef>
                <a:spcPts val="0"/>
              </a:spcBef>
            </a:pPr>
            <a:endParaRPr lang="fr-FR" sz="2000" i="1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</a:pPr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 descr="Une image contenant clôture, en bois, bâtiment, bois&#10;&#10;Description générée automatiquement">
            <a:extLst>
              <a:ext uri="{FF2B5EF4-FFF2-40B4-BE49-F238E27FC236}">
                <a16:creationId xmlns:a16="http://schemas.microsoft.com/office/drawing/2014/main" id="{95361E62-CA87-4023-BF66-60DEB9906D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811" y="2629174"/>
            <a:ext cx="4370035" cy="3277526"/>
          </a:xfrm>
          <a:prstGeom prst="rect">
            <a:avLst/>
          </a:prstGeom>
        </p:spPr>
      </p:pic>
      <p:pic>
        <p:nvPicPr>
          <p:cNvPr id="13" name="Image 12" descr="Une image contenant extérieur, maison, bâtiment, herbe&#10;&#10;Description générée automatiquement">
            <a:extLst>
              <a:ext uri="{FF2B5EF4-FFF2-40B4-BE49-F238E27FC236}">
                <a16:creationId xmlns:a16="http://schemas.microsoft.com/office/drawing/2014/main" id="{144E84C7-5D2C-4268-90AC-03A0C92306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429" y="2629174"/>
            <a:ext cx="4115115" cy="327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90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99042432-1FE7-432C-B125-0BDEA4D4FA98}"/>
              </a:ext>
            </a:extLst>
          </p:cNvPr>
          <p:cNvSpPr txBox="1">
            <a:spLocks/>
          </p:cNvSpPr>
          <p:nvPr/>
        </p:nvSpPr>
        <p:spPr>
          <a:xfrm>
            <a:off x="3947486" y="5760491"/>
            <a:ext cx="4708833" cy="93875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800" dirty="0"/>
          </a:p>
          <a:p>
            <a:r>
              <a:rPr lang="fr-FR" sz="2400" i="1" dirty="0">
                <a:solidFill>
                  <a:srgbClr val="00B050"/>
                </a:solidFill>
              </a:rPr>
              <a:t>Oral 1 J’écoute avec attention.</a:t>
            </a:r>
            <a:br>
              <a:rPr lang="fr-FR" sz="2400" dirty="0">
                <a:solidFill>
                  <a:srgbClr val="00B050"/>
                </a:solidFill>
              </a:rPr>
            </a:br>
            <a:r>
              <a:rPr lang="fr-FR" sz="2400" i="1" dirty="0">
                <a:solidFill>
                  <a:srgbClr val="00B050"/>
                </a:solidFill>
              </a:rPr>
              <a:t>Oral 4</a:t>
            </a:r>
            <a:r>
              <a:rPr lang="fr-FR" sz="2400" dirty="0">
                <a:solidFill>
                  <a:srgbClr val="00B050"/>
                </a:solidFill>
              </a:rPr>
              <a:t> </a:t>
            </a:r>
            <a:r>
              <a:rPr lang="fr-FR" sz="2400" i="1" dirty="0">
                <a:solidFill>
                  <a:srgbClr val="00B050"/>
                </a:solidFill>
              </a:rPr>
              <a:t>Je participe à des échanges.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8B716162-31FD-425E-82C5-DB89234590AC}"/>
              </a:ext>
            </a:extLst>
          </p:cNvPr>
          <p:cNvSpPr txBox="1">
            <a:spLocks/>
          </p:cNvSpPr>
          <p:nvPr/>
        </p:nvSpPr>
        <p:spPr>
          <a:xfrm>
            <a:off x="1133759" y="46883"/>
            <a:ext cx="4314246" cy="12420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EC979"/>
                </a:solidFill>
                <a:latin typeface="+mn-lt"/>
              </a:rPr>
              <a:t>Convaincre le maitre </a:t>
            </a:r>
          </a:p>
          <a:p>
            <a:r>
              <a:rPr lang="fr-FR" sz="3600" b="1" dirty="0">
                <a:solidFill>
                  <a:srgbClr val="9EC979"/>
                </a:solidFill>
                <a:latin typeface="+mn-lt"/>
              </a:rPr>
              <a:t>/ la maitresse</a:t>
            </a:r>
            <a:endParaRPr lang="fr-FR" sz="4000" b="1" dirty="0">
              <a:solidFill>
                <a:srgbClr val="9EC979"/>
              </a:solidFill>
              <a:latin typeface="+mn-lt"/>
            </a:endParaRPr>
          </a:p>
        </p:txBody>
      </p:sp>
      <p:sp>
        <p:nvSpPr>
          <p:cNvPr id="16" name="Titre 6">
            <a:extLst>
              <a:ext uri="{FF2B5EF4-FFF2-40B4-BE49-F238E27FC236}">
                <a16:creationId xmlns:a16="http://schemas.microsoft.com/office/drawing/2014/main" id="{A277974F-046B-43D1-8F48-DD99EBE72F36}"/>
              </a:ext>
            </a:extLst>
          </p:cNvPr>
          <p:cNvSpPr txBox="1">
            <a:spLocks/>
          </p:cNvSpPr>
          <p:nvPr/>
        </p:nvSpPr>
        <p:spPr>
          <a:xfrm>
            <a:off x="1029118" y="1405932"/>
            <a:ext cx="4523528" cy="15561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Tu dois convaincre le maitre/la maitresse de ne pas te donner de devoirs ce soir.</a:t>
            </a:r>
            <a:endParaRPr lang="fr-FR" sz="2800" dirty="0"/>
          </a:p>
        </p:txBody>
      </p:sp>
      <p:pic>
        <p:nvPicPr>
          <p:cNvPr id="17" name="Picture 2" descr="Ordinateur Portable, Stylo, Crayon">
            <a:extLst>
              <a:ext uri="{FF2B5EF4-FFF2-40B4-BE49-F238E27FC236}">
                <a16:creationId xmlns:a16="http://schemas.microsoft.com/office/drawing/2014/main" id="{65AE4658-8B97-4600-BED1-0829D2DFA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759" y="3181000"/>
            <a:ext cx="3090758" cy="2141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re 4">
            <a:extLst>
              <a:ext uri="{FF2B5EF4-FFF2-40B4-BE49-F238E27FC236}">
                <a16:creationId xmlns:a16="http://schemas.microsoft.com/office/drawing/2014/main" id="{D965A0C2-F7BA-491B-AC1E-61B27E425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8744" y="211869"/>
            <a:ext cx="4496925" cy="85515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563AA"/>
                </a:solidFill>
                <a:latin typeface="+mn-lt"/>
              </a:rPr>
              <a:t>Qu’est-ce que l’oral ? </a:t>
            </a:r>
          </a:p>
        </p:txBody>
      </p:sp>
      <p:sp>
        <p:nvSpPr>
          <p:cNvPr id="19" name="Espace réservé du contenu 5">
            <a:extLst>
              <a:ext uri="{FF2B5EF4-FFF2-40B4-BE49-F238E27FC236}">
                <a16:creationId xmlns:a16="http://schemas.microsoft.com/office/drawing/2014/main" id="{C075A7A6-BE56-4202-8958-84C3DDB5F9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20598" y="3985388"/>
            <a:ext cx="4805071" cy="2674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Pour toi, que veut dire travailler l’oral ? </a:t>
            </a:r>
          </a:p>
          <a:p>
            <a:pPr marL="0" indent="0">
              <a:buNone/>
            </a:pPr>
            <a:r>
              <a:rPr lang="fr-FR" dirty="0"/>
              <a:t>Que dois-tu apprendre ? </a:t>
            </a:r>
          </a:p>
          <a:p>
            <a:pPr marL="0" indent="0">
              <a:buNone/>
            </a:pPr>
            <a:r>
              <a:rPr lang="fr-FR" dirty="0"/>
              <a:t>À quoi cela va-t-il te servir ?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20" name="Espace réservé du contenu 7">
            <a:extLst>
              <a:ext uri="{FF2B5EF4-FFF2-40B4-BE49-F238E27FC236}">
                <a16:creationId xmlns:a16="http://schemas.microsoft.com/office/drawing/2014/main" id="{019A8034-C98E-48BE-84D7-ACB273DAF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8744" y="1194431"/>
            <a:ext cx="4012000" cy="267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318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186</Words>
  <Application>Microsoft Office PowerPoint</Application>
  <PresentationFormat>Grand écran</PresentationFormat>
  <Paragraphs>34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Autour du mot :</vt:lpstr>
      <vt:lpstr>Je commente une image insolite</vt:lpstr>
      <vt:lpstr>Qu’est-ce que l’oral 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26</cp:revision>
  <dcterms:created xsi:type="dcterms:W3CDTF">2021-07-17T07:25:24Z</dcterms:created>
  <dcterms:modified xsi:type="dcterms:W3CDTF">2022-08-21T17:34:13Z</dcterms:modified>
</cp:coreProperties>
</file>