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B9B9B9"/>
    <a:srgbClr val="9EC979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12" y="1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3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40516"/>
            <a:ext cx="9144000" cy="1655762"/>
          </a:xfrm>
        </p:spPr>
        <p:txBody>
          <a:bodyPr>
            <a:normAutofit/>
          </a:bodyPr>
          <a:lstStyle/>
          <a:p>
            <a:r>
              <a:rPr lang="fr-FR" sz="4400" dirty="0"/>
              <a:t>Les lettres muettes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284350">
            <a:off x="-679121" y="208474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1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316DB2D-DFEF-4D06-A0A9-240544228A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80" b="49860"/>
          <a:stretch/>
        </p:blipFill>
        <p:spPr>
          <a:xfrm>
            <a:off x="0" y="1012118"/>
            <a:ext cx="755953" cy="90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8791932" cy="4351338"/>
          </a:xfrm>
        </p:spPr>
        <p:txBody>
          <a:bodyPr/>
          <a:lstStyle/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sz="4400" dirty="0"/>
              <a:t>L’astronaute monte dans la fusé… .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CCC6A6-4F2A-4E98-BD9E-EDD23397062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1440"/>
            <a:ext cx="857370" cy="7335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33430A2-EA73-443A-B978-825E54E75B2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45B0EEC4-566A-4EC0-80F7-B231D144A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2984" y="95422"/>
            <a:ext cx="4853016" cy="1325563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Trouve la lettre </a:t>
            </a:r>
            <a:br>
              <a:rPr lang="fr-FR" sz="4000" b="1" dirty="0">
                <a:solidFill>
                  <a:srgbClr val="9EC979"/>
                </a:solidFill>
              </a:rPr>
            </a:br>
            <a:r>
              <a:rPr lang="fr-FR" sz="4000" b="1" dirty="0">
                <a:solidFill>
                  <a:srgbClr val="9EC979"/>
                </a:solidFill>
              </a:rPr>
              <a:t>finale.</a:t>
            </a:r>
          </a:p>
        </p:txBody>
      </p:sp>
    </p:spTree>
    <p:extLst>
      <p:ext uri="{BB962C8B-B14F-4D97-AF65-F5344CB8AC3E}">
        <p14:creationId xmlns:p14="http://schemas.microsoft.com/office/powerpoint/2010/main" val="29341125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06E89AB6-A837-4A6D-AC36-289C397C0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8791932" cy="4351338"/>
          </a:xfrm>
        </p:spPr>
        <p:txBody>
          <a:bodyPr/>
          <a:lstStyle/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sz="4400" dirty="0"/>
              <a:t>L’astronaute monte dans la fusé</a:t>
            </a:r>
            <a:r>
              <a:rPr lang="fr-FR" sz="4400" dirty="0">
                <a:solidFill>
                  <a:srgbClr val="FF0000"/>
                </a:solidFill>
              </a:rPr>
              <a:t>e</a:t>
            </a:r>
            <a:r>
              <a:rPr lang="fr-FR" sz="4400" dirty="0"/>
              <a:t> .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9D6FA0D-AF98-4D49-BBF0-DDFAAC54921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1440"/>
            <a:ext cx="857370" cy="7335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9FD094B-1C02-4083-B604-563805AA7EC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353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2984" y="95422"/>
            <a:ext cx="4853016" cy="1325563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Trouve la lettre </a:t>
            </a:r>
            <a:br>
              <a:rPr lang="fr-FR" sz="4000" b="1" dirty="0">
                <a:solidFill>
                  <a:srgbClr val="9EC979"/>
                </a:solidFill>
              </a:rPr>
            </a:br>
            <a:r>
              <a:rPr lang="fr-FR" sz="4000" b="1" dirty="0">
                <a:solidFill>
                  <a:srgbClr val="9EC979"/>
                </a:solidFill>
              </a:rPr>
              <a:t>finale.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42327BB-7C8C-4A38-B395-1898B33075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1440"/>
            <a:ext cx="857370" cy="733528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12282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200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4400" dirty="0"/>
              <a:t>Il a été </a:t>
            </a:r>
            <a:r>
              <a:rPr lang="fr-FR" sz="4400" dirty="0" err="1"/>
              <a:t>surpri</a:t>
            </a:r>
            <a:r>
              <a:rPr lang="fr-FR" sz="4400" dirty="0"/>
              <a:t>… par le brui… . </a:t>
            </a:r>
          </a:p>
          <a:p>
            <a:pPr marL="0" indent="0">
              <a:buNone/>
            </a:pPr>
            <a:r>
              <a:rPr lang="fr-FR" sz="4400" dirty="0"/>
              <a:t>	</a:t>
            </a:r>
          </a:p>
          <a:p>
            <a:endParaRPr lang="fr-FR" sz="4400" dirty="0"/>
          </a:p>
          <a:p>
            <a:pPr marL="0" indent="0">
              <a:buNone/>
            </a:pPr>
            <a:endParaRPr lang="fr-FR" sz="4400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5148F47-6C02-42B8-B771-E374FF68DD9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10B4DC1B-F588-4A1C-BB4E-76F4E4028219}"/>
              </a:ext>
            </a:extLst>
          </p:cNvPr>
          <p:cNvSpPr txBox="1">
            <a:spLocks/>
          </p:cNvSpPr>
          <p:nvPr/>
        </p:nvSpPr>
        <p:spPr>
          <a:xfrm>
            <a:off x="4982107" y="76025"/>
            <a:ext cx="55841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9563AA"/>
                </a:solidFill>
              </a:rPr>
              <a:t>Écris la fonction du groupe </a:t>
            </a:r>
          </a:p>
          <a:p>
            <a:r>
              <a:rPr lang="fr-FR" sz="3600" b="1" dirty="0">
                <a:solidFill>
                  <a:srgbClr val="9563AA"/>
                </a:solidFill>
              </a:rPr>
              <a:t>de mots souligné. 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E558ECA2-D701-4D28-B0EB-EDEF7D9E88F1}"/>
              </a:ext>
            </a:extLst>
          </p:cNvPr>
          <p:cNvSpPr txBox="1">
            <a:spLocks/>
          </p:cNvSpPr>
          <p:nvPr/>
        </p:nvSpPr>
        <p:spPr>
          <a:xfrm>
            <a:off x="4982107" y="1307369"/>
            <a:ext cx="623345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sz="44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solidFill>
                  <a:srgbClr val="9563AA"/>
                </a:solidFill>
              </a:rPr>
              <a:t>CM1 :</a:t>
            </a:r>
          </a:p>
          <a:p>
            <a:r>
              <a:rPr lang="fr-FR" sz="4400" dirty="0"/>
              <a:t>Les cactus résistent </a:t>
            </a:r>
            <a:r>
              <a:rPr lang="fr-FR" sz="4400" u="sng" dirty="0"/>
              <a:t>à de fortes températures</a:t>
            </a:r>
            <a:r>
              <a:rPr lang="fr-FR" sz="4400" dirty="0"/>
              <a:t>. 	</a:t>
            </a:r>
          </a:p>
          <a:p>
            <a:endParaRPr lang="fr-FR" sz="4400" dirty="0"/>
          </a:p>
          <a:p>
            <a:pPr marL="0" indent="0">
              <a:buFont typeface="Arial" panose="020B0604020202020204" pitchFamily="34" charset="0"/>
              <a:buNone/>
            </a:pPr>
            <a:endParaRPr lang="fr-FR" sz="4400" dirty="0"/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11222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4921E3F7-6557-401C-9ED2-896E5B6535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818742" cy="4351338"/>
          </a:xfrm>
        </p:spPr>
        <p:txBody>
          <a:bodyPr>
            <a:normAutofit/>
          </a:bodyPr>
          <a:lstStyle/>
          <a:p>
            <a:endParaRPr lang="fr-FR" dirty="0"/>
          </a:p>
          <a:p>
            <a:pPr marL="0" indent="0">
              <a:buNone/>
            </a:pPr>
            <a:r>
              <a:rPr lang="fr-FR" sz="3600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r>
              <a:rPr lang="fr-FR" sz="4400" dirty="0"/>
              <a:t>Il a été surpri</a:t>
            </a:r>
            <a:r>
              <a:rPr lang="fr-FR" sz="4400" dirty="0">
                <a:solidFill>
                  <a:srgbClr val="FF0000"/>
                </a:solidFill>
              </a:rPr>
              <a:t>s</a:t>
            </a:r>
            <a:r>
              <a:rPr lang="fr-FR" sz="4400" dirty="0"/>
              <a:t> par le brui</a:t>
            </a:r>
            <a:r>
              <a:rPr lang="fr-FR" sz="4400" dirty="0">
                <a:solidFill>
                  <a:srgbClr val="FF0000"/>
                </a:solidFill>
              </a:rPr>
              <a:t>t</a:t>
            </a:r>
            <a:r>
              <a:rPr lang="fr-FR" sz="4400" dirty="0"/>
              <a:t> . </a:t>
            </a:r>
          </a:p>
          <a:p>
            <a:pPr marL="0" indent="0">
              <a:buNone/>
            </a:pPr>
            <a:endParaRPr lang="fr-FR" sz="4400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E5F64F1-5D51-471A-A9AE-1A45466DC3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1440"/>
            <a:ext cx="857370" cy="7335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A691B5C-C0B5-4016-8B59-2632AD1CF2A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C14ADAD3-64E6-4E1B-804F-04EF00DF4CC1}"/>
              </a:ext>
            </a:extLst>
          </p:cNvPr>
          <p:cNvSpPr txBox="1">
            <a:spLocks/>
          </p:cNvSpPr>
          <p:nvPr/>
        </p:nvSpPr>
        <p:spPr>
          <a:xfrm>
            <a:off x="6158037" y="1847498"/>
            <a:ext cx="496042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sz="4400" dirty="0"/>
          </a:p>
          <a:p>
            <a:pPr marL="0" indent="0">
              <a:buClr>
                <a:srgbClr val="83992A"/>
              </a:buClr>
              <a:buFont typeface="Arial" panose="020B0604020202020204" pitchFamily="34" charset="0"/>
              <a:buNone/>
            </a:pPr>
            <a:r>
              <a:rPr lang="fr-FR" sz="4400" dirty="0">
                <a:solidFill>
                  <a:srgbClr val="934BC9"/>
                </a:solidFill>
              </a:rPr>
              <a:t>CM1</a:t>
            </a:r>
            <a:r>
              <a:rPr lang="fr-FR" sz="4400" dirty="0">
                <a:solidFill>
                  <a:prstClr val="black">
                    <a:lumMod val="85000"/>
                    <a:lumOff val="15000"/>
                  </a:prstClr>
                </a:solidFill>
              </a:rPr>
              <a:t> : </a:t>
            </a:r>
          </a:p>
          <a:p>
            <a:pPr marL="0" indent="0">
              <a:buClr>
                <a:srgbClr val="83992A"/>
              </a:buClr>
              <a:buFont typeface="Arial" panose="020B0604020202020204" pitchFamily="34" charset="0"/>
              <a:buNone/>
            </a:pPr>
            <a:r>
              <a:rPr lang="fr-FR" sz="4400" dirty="0">
                <a:solidFill>
                  <a:prstClr val="black">
                    <a:lumMod val="85000"/>
                    <a:lumOff val="15000"/>
                  </a:prstClr>
                </a:solidFill>
              </a:rPr>
              <a:t>Les cactus résistent </a:t>
            </a:r>
            <a:r>
              <a:rPr lang="fr-FR" sz="4400" u="sng" dirty="0">
                <a:solidFill>
                  <a:srgbClr val="FFC000"/>
                </a:solidFill>
              </a:rPr>
              <a:t>à de fortes températures</a:t>
            </a:r>
            <a:r>
              <a:rPr lang="fr-FR" sz="4400" dirty="0">
                <a:solidFill>
                  <a:prstClr val="black">
                    <a:lumMod val="85000"/>
                    <a:lumOff val="15000"/>
                  </a:prstClr>
                </a:solidFill>
              </a:rPr>
              <a:t>. </a:t>
            </a:r>
          </a:p>
          <a:p>
            <a:pPr marL="0" indent="0">
              <a:buClr>
                <a:srgbClr val="83992A"/>
              </a:buClr>
              <a:buFont typeface="Arial" panose="020B0604020202020204" pitchFamily="34" charset="0"/>
              <a:buNone/>
            </a:pPr>
            <a:r>
              <a:rPr lang="fr-FR" sz="4400" dirty="0">
                <a:solidFill>
                  <a:prstClr val="black">
                    <a:lumMod val="85000"/>
                    <a:lumOff val="15000"/>
                  </a:prstClr>
                </a:solidFill>
              </a:rPr>
              <a:t>                                                </a:t>
            </a:r>
            <a:r>
              <a:rPr lang="fr-FR" sz="4400" dirty="0">
                <a:solidFill>
                  <a:srgbClr val="FFC000"/>
                </a:solidFill>
              </a:rPr>
              <a:t>Complément d’objet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4400" dirty="0"/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85142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242984" y="1640058"/>
            <a:ext cx="354750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Il est </a:t>
            </a:r>
            <a:r>
              <a:rPr lang="fr-FR" sz="3600" dirty="0" err="1"/>
              <a:t>secon</a:t>
            </a:r>
            <a:r>
              <a:rPr lang="fr-FR" sz="3600" dirty="0"/>
              <a:t>… à la course. 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endParaRPr lang="fr-FR" sz="3600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2EB71EC-5B72-4680-8ED4-C3390004287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1440"/>
            <a:ext cx="857370" cy="73352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679E0F7-732C-4145-9D88-9591521A384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8" name="Titre 1">
            <a:extLst>
              <a:ext uri="{FF2B5EF4-FFF2-40B4-BE49-F238E27FC236}">
                <a16:creationId xmlns:a16="http://schemas.microsoft.com/office/drawing/2014/main" id="{CBA29FAC-7403-46EB-A01E-3F00D5246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2984" y="95422"/>
            <a:ext cx="4853016" cy="1325563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Trouve la lettre </a:t>
            </a:r>
            <a:br>
              <a:rPr lang="fr-FR" sz="4000" b="1" dirty="0">
                <a:solidFill>
                  <a:srgbClr val="9EC979"/>
                </a:solidFill>
              </a:rPr>
            </a:br>
            <a:r>
              <a:rPr lang="fr-FR" sz="4000" b="1" dirty="0">
                <a:solidFill>
                  <a:srgbClr val="9EC979"/>
                </a:solidFill>
              </a:rPr>
              <a:t>finale.</a:t>
            </a: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A0807100-DF15-4BA3-AC20-5057356E3320}"/>
              </a:ext>
            </a:extLst>
          </p:cNvPr>
          <p:cNvSpPr txBox="1">
            <a:spLocks/>
          </p:cNvSpPr>
          <p:nvPr/>
        </p:nvSpPr>
        <p:spPr>
          <a:xfrm>
            <a:off x="4982107" y="76025"/>
            <a:ext cx="55841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9563AA"/>
                </a:solidFill>
              </a:rPr>
              <a:t>Écris la fonction du groupe </a:t>
            </a:r>
          </a:p>
          <a:p>
            <a:r>
              <a:rPr lang="fr-FR" sz="3600" b="1" dirty="0">
                <a:solidFill>
                  <a:srgbClr val="9563AA"/>
                </a:solidFill>
              </a:rPr>
              <a:t>de mots souligné. 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C6F3F95-4769-4611-9DD5-09A6F19B961B}"/>
              </a:ext>
            </a:extLst>
          </p:cNvPr>
          <p:cNvSpPr txBox="1">
            <a:spLocks/>
          </p:cNvSpPr>
          <p:nvPr/>
        </p:nvSpPr>
        <p:spPr>
          <a:xfrm>
            <a:off x="5941825" y="1491449"/>
            <a:ext cx="493014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solidFill>
                  <a:srgbClr val="9563AA"/>
                </a:solidFill>
              </a:rPr>
              <a:t>CM1 :</a:t>
            </a:r>
          </a:p>
          <a:p>
            <a:r>
              <a:rPr lang="fr-FR" sz="3600" dirty="0"/>
              <a:t>Dans le film Retour vers le futur, on aperçoit </a:t>
            </a:r>
            <a:r>
              <a:rPr lang="fr-FR" sz="3600" u="sng" dirty="0"/>
              <a:t>un hoverboard</a:t>
            </a:r>
            <a:r>
              <a:rPr lang="fr-FR" sz="3600" dirty="0"/>
              <a:t>. 	</a:t>
            </a:r>
          </a:p>
          <a:p>
            <a:pPr marL="0" indent="0">
              <a:buNone/>
            </a:pP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3597456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782454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Il est secon</a:t>
            </a:r>
            <a:r>
              <a:rPr lang="fr-FR" sz="3600" dirty="0">
                <a:solidFill>
                  <a:srgbClr val="FF0000"/>
                </a:solidFill>
              </a:rPr>
              <a:t>d</a:t>
            </a:r>
            <a:r>
              <a:rPr lang="fr-FR" sz="3600" dirty="0"/>
              <a:t> à la course. 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8B30676D-233D-43A4-9710-18C1F83E03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1440"/>
            <a:ext cx="857370" cy="73352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7C9A66C-8761-48A2-B1D6-58BECC54DA9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12AD3D56-732F-4CDA-97C6-376C957E7C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9880" y="1744662"/>
            <a:ext cx="3960377" cy="4351338"/>
          </a:xfrm>
        </p:spPr>
        <p:txBody>
          <a:bodyPr/>
          <a:lstStyle/>
          <a:p>
            <a:pPr marL="0" lvl="0" indent="0">
              <a:buClr>
                <a:srgbClr val="83992A"/>
              </a:buClr>
              <a:buNone/>
            </a:pPr>
            <a:r>
              <a:rPr lang="fr-FR" sz="2800" dirty="0">
                <a:solidFill>
                  <a:srgbClr val="934BC9"/>
                </a:solidFill>
              </a:rPr>
              <a:t>CM1</a:t>
            </a:r>
            <a:r>
              <a:rPr lang="fr-FR" sz="2800" dirty="0">
                <a:solidFill>
                  <a:prstClr val="black">
                    <a:lumMod val="85000"/>
                    <a:lumOff val="15000"/>
                  </a:prstClr>
                </a:solidFill>
              </a:rPr>
              <a:t> : </a:t>
            </a:r>
          </a:p>
          <a:p>
            <a:pPr marL="0" lvl="0" indent="0">
              <a:buClr>
                <a:srgbClr val="83992A"/>
              </a:buClr>
              <a:buNone/>
            </a:pPr>
            <a:r>
              <a:rPr lang="fr-FR" dirty="0">
                <a:solidFill>
                  <a:prstClr val="black">
                    <a:lumMod val="85000"/>
                    <a:lumOff val="15000"/>
                  </a:prstClr>
                </a:solidFill>
              </a:rPr>
              <a:t>Dans le film Retour vers le futur, on aperçoit </a:t>
            </a:r>
            <a:r>
              <a:rPr lang="fr-FR" u="sng" dirty="0">
                <a:solidFill>
                  <a:srgbClr val="FFC000"/>
                </a:solidFill>
              </a:rPr>
              <a:t>un hoverboard</a:t>
            </a:r>
            <a:r>
              <a:rPr lang="fr-FR" dirty="0">
                <a:solidFill>
                  <a:prstClr val="black">
                    <a:lumMod val="85000"/>
                    <a:lumOff val="15000"/>
                  </a:prstClr>
                </a:solidFill>
              </a:rPr>
              <a:t>. </a:t>
            </a:r>
          </a:p>
          <a:p>
            <a:pPr marL="0" lvl="0" indent="0">
              <a:buClr>
                <a:srgbClr val="83992A"/>
              </a:buClr>
              <a:buNone/>
            </a:pPr>
            <a:r>
              <a:rPr lang="fr-FR" dirty="0">
                <a:solidFill>
                  <a:srgbClr val="FFC000"/>
                </a:solidFill>
              </a:rPr>
              <a:t>complément d’objet</a:t>
            </a:r>
          </a:p>
          <a:p>
            <a:pPr marL="0" indent="0">
              <a:buNone/>
            </a:pP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23487657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242984" y="1816391"/>
            <a:ext cx="537318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Le cheval est parti </a:t>
            </a:r>
          </a:p>
          <a:p>
            <a:pPr marL="0" indent="0">
              <a:buNone/>
            </a:pPr>
            <a:r>
              <a:rPr lang="fr-FR" sz="3600" dirty="0"/>
              <a:t>au </a:t>
            </a:r>
            <a:r>
              <a:rPr lang="fr-FR" sz="3600" dirty="0" err="1"/>
              <a:t>galo</a:t>
            </a:r>
            <a:r>
              <a:rPr lang="fr-FR" sz="3600" dirty="0"/>
              <a:t>… . 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09475798-C183-4FCA-8143-3707F55AA3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1440"/>
            <a:ext cx="857370" cy="73352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B96E02A-1182-4154-8681-9B6F3F91E4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8" name="Titre 1">
            <a:extLst>
              <a:ext uri="{FF2B5EF4-FFF2-40B4-BE49-F238E27FC236}">
                <a16:creationId xmlns:a16="http://schemas.microsoft.com/office/drawing/2014/main" id="{B4CAD869-D489-4C0C-9A23-7254837E0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2984" y="95422"/>
            <a:ext cx="4853016" cy="1325563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Trouve la lettre </a:t>
            </a:r>
            <a:br>
              <a:rPr lang="fr-FR" sz="4000" b="1" dirty="0">
                <a:solidFill>
                  <a:srgbClr val="9EC979"/>
                </a:solidFill>
              </a:rPr>
            </a:br>
            <a:r>
              <a:rPr lang="fr-FR" sz="4000" b="1" dirty="0">
                <a:solidFill>
                  <a:srgbClr val="9EC979"/>
                </a:solidFill>
              </a:rPr>
              <a:t>finale.</a:t>
            </a: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22F0DBFB-2D4F-4785-B294-CA27942E1F40}"/>
              </a:ext>
            </a:extLst>
          </p:cNvPr>
          <p:cNvSpPr txBox="1">
            <a:spLocks/>
          </p:cNvSpPr>
          <p:nvPr/>
        </p:nvSpPr>
        <p:spPr>
          <a:xfrm>
            <a:off x="4982107" y="76025"/>
            <a:ext cx="55841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9563AA"/>
                </a:solidFill>
              </a:rPr>
              <a:t>Écris la fonction du groupe </a:t>
            </a:r>
          </a:p>
          <a:p>
            <a:r>
              <a:rPr lang="fr-FR" sz="3600" b="1" dirty="0">
                <a:solidFill>
                  <a:srgbClr val="9563AA"/>
                </a:solidFill>
              </a:rPr>
              <a:t>de mots souligné. 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24045790-3219-4EAD-BD62-290F34EB05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3625" y="1816391"/>
            <a:ext cx="5018187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r>
              <a:rPr lang="fr-FR" sz="3600" dirty="0"/>
              <a:t>Dans certaines villes, </a:t>
            </a:r>
            <a:r>
              <a:rPr lang="fr-FR" sz="3600" u="sng" dirty="0"/>
              <a:t>un bus à pédales</a:t>
            </a:r>
            <a:r>
              <a:rPr lang="fr-FR" sz="3600" dirty="0"/>
              <a:t> permet d’emmener les enfants à l’école. 	</a:t>
            </a:r>
          </a:p>
        </p:txBody>
      </p:sp>
    </p:spTree>
    <p:extLst>
      <p:ext uri="{BB962C8B-B14F-4D97-AF65-F5344CB8AC3E}">
        <p14:creationId xmlns:p14="http://schemas.microsoft.com/office/powerpoint/2010/main" val="159217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Le cheval est parti </a:t>
            </a:r>
          </a:p>
          <a:p>
            <a:pPr marL="0" indent="0">
              <a:buNone/>
            </a:pPr>
            <a:r>
              <a:rPr lang="fr-FR" sz="3600" dirty="0"/>
              <a:t>au galo</a:t>
            </a:r>
            <a:r>
              <a:rPr lang="fr-FR" sz="3600" dirty="0">
                <a:solidFill>
                  <a:srgbClr val="FF0000"/>
                </a:solidFill>
              </a:rPr>
              <a:t>p</a:t>
            </a:r>
            <a:r>
              <a:rPr lang="fr-FR" sz="3600" dirty="0"/>
              <a:t> . 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6D06939-8738-488B-91DA-9D007280A5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1440"/>
            <a:ext cx="857370" cy="73352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3DB31E9-C38D-4B30-8EE1-DBD73C41D1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2FEBE8BC-18C0-416C-B231-24A0A29428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7853" y="1744662"/>
            <a:ext cx="5991478" cy="4351338"/>
          </a:xfrm>
        </p:spPr>
        <p:txBody>
          <a:bodyPr/>
          <a:lstStyle/>
          <a:p>
            <a:pPr marL="0" lvl="0" indent="0">
              <a:buClr>
                <a:srgbClr val="83992A"/>
              </a:buClr>
              <a:buNone/>
            </a:pPr>
            <a:r>
              <a:rPr lang="fr-FR" sz="2800" dirty="0">
                <a:solidFill>
                  <a:srgbClr val="934BC9"/>
                </a:solidFill>
              </a:rPr>
              <a:t>CM1</a:t>
            </a:r>
            <a:r>
              <a:rPr lang="fr-FR" sz="2800" dirty="0">
                <a:solidFill>
                  <a:prstClr val="black">
                    <a:lumMod val="85000"/>
                    <a:lumOff val="15000"/>
                  </a:prstClr>
                </a:solidFill>
              </a:rPr>
              <a:t> : </a:t>
            </a:r>
          </a:p>
          <a:p>
            <a:pPr marL="0" lvl="0" indent="0">
              <a:buClr>
                <a:srgbClr val="83992A"/>
              </a:buClr>
              <a:buNone/>
            </a:pPr>
            <a:r>
              <a:rPr lang="fr-FR" sz="3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Dans certaines villes, </a:t>
            </a:r>
            <a:r>
              <a:rPr lang="fr-FR" sz="3200" u="sng" dirty="0">
                <a:solidFill>
                  <a:srgbClr val="0070C0"/>
                </a:solidFill>
              </a:rPr>
              <a:t>un bus à pédale</a:t>
            </a:r>
            <a:r>
              <a:rPr lang="fr-FR" sz="3200" dirty="0">
                <a:solidFill>
                  <a:srgbClr val="0070C0"/>
                </a:solidFill>
              </a:rPr>
              <a:t> </a:t>
            </a:r>
            <a:r>
              <a:rPr lang="fr-FR" sz="3200" dirty="0">
                <a:solidFill>
                  <a:prstClr val="black">
                    <a:lumMod val="85000"/>
                    <a:lumOff val="15000"/>
                  </a:prstClr>
                </a:solidFill>
              </a:rPr>
              <a:t>permet d’emmener les enfants à l’école.                                         </a:t>
            </a:r>
            <a:r>
              <a:rPr lang="fr-FR" sz="3200" dirty="0">
                <a:solidFill>
                  <a:srgbClr val="0070C0"/>
                </a:solidFill>
              </a:rPr>
              <a:t>Sujet </a:t>
            </a:r>
          </a:p>
          <a:p>
            <a:pPr marL="0" indent="0">
              <a:buNone/>
            </a:pP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2353501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169139" y="1744662"/>
            <a:ext cx="537318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Il mange du ri… avec </a:t>
            </a:r>
          </a:p>
          <a:p>
            <a:pPr marL="0" indent="0">
              <a:buNone/>
            </a:pPr>
            <a:r>
              <a:rPr lang="fr-FR" sz="3600" dirty="0"/>
              <a:t>du </a:t>
            </a:r>
            <a:r>
              <a:rPr lang="fr-FR" sz="3600" dirty="0" err="1"/>
              <a:t>por</a:t>
            </a:r>
            <a:r>
              <a:rPr lang="fr-FR" sz="3600" dirty="0"/>
              <a:t>… 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98A693B-849F-4B2B-B597-CB90ADC7FE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1440"/>
            <a:ext cx="857370" cy="73352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2932423-FB91-4B93-9212-EEFD555FE2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8" name="Titre 1">
            <a:extLst>
              <a:ext uri="{FF2B5EF4-FFF2-40B4-BE49-F238E27FC236}">
                <a16:creationId xmlns:a16="http://schemas.microsoft.com/office/drawing/2014/main" id="{F2E93861-0973-44CF-B518-4EFB398D4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2984" y="95422"/>
            <a:ext cx="4853016" cy="1325563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Trouve la lettre </a:t>
            </a:r>
            <a:br>
              <a:rPr lang="fr-FR" sz="4000" b="1" dirty="0">
                <a:solidFill>
                  <a:srgbClr val="9EC979"/>
                </a:solidFill>
              </a:rPr>
            </a:br>
            <a:r>
              <a:rPr lang="fr-FR" sz="4000" b="1" dirty="0">
                <a:solidFill>
                  <a:srgbClr val="9EC979"/>
                </a:solidFill>
              </a:rPr>
              <a:t>finale.</a:t>
            </a: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46965EBD-A548-4F4E-95B3-45673615522D}"/>
              </a:ext>
            </a:extLst>
          </p:cNvPr>
          <p:cNvSpPr txBox="1">
            <a:spLocks/>
          </p:cNvSpPr>
          <p:nvPr/>
        </p:nvSpPr>
        <p:spPr>
          <a:xfrm>
            <a:off x="4982107" y="76025"/>
            <a:ext cx="55841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9563AA"/>
                </a:solidFill>
              </a:rPr>
              <a:t>Écris la fonction du groupe </a:t>
            </a:r>
          </a:p>
          <a:p>
            <a:r>
              <a:rPr lang="fr-FR" sz="3600" b="1" dirty="0">
                <a:solidFill>
                  <a:srgbClr val="9563AA"/>
                </a:solidFill>
              </a:rPr>
              <a:t>de mots souligné. 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3A2728AD-B87F-4727-A18A-79C46BD708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3407" y="1747402"/>
            <a:ext cx="5999570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endParaRPr lang="fr-FR" dirty="0">
              <a:solidFill>
                <a:srgbClr val="9563AA"/>
              </a:solidFill>
            </a:endParaRPr>
          </a:p>
          <a:p>
            <a:r>
              <a:rPr lang="fr-FR" sz="3600" dirty="0"/>
              <a:t>On trouve la raie torpille </a:t>
            </a:r>
            <a:r>
              <a:rPr lang="fr-FR" sz="3600" u="sng" dirty="0"/>
              <a:t>au fond des mers et des océans</a:t>
            </a:r>
            <a:r>
              <a:rPr lang="fr-FR" sz="3600" dirty="0"/>
              <a:t>.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0663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Il mange du ri</a:t>
            </a:r>
            <a:r>
              <a:rPr lang="fr-FR" sz="3600" dirty="0">
                <a:solidFill>
                  <a:srgbClr val="FF0000"/>
                </a:solidFill>
              </a:rPr>
              <a:t>z</a:t>
            </a:r>
            <a:r>
              <a:rPr lang="fr-FR" sz="3600" dirty="0"/>
              <a:t> avec du por</a:t>
            </a:r>
            <a:r>
              <a:rPr lang="fr-FR" sz="3600" dirty="0">
                <a:solidFill>
                  <a:srgbClr val="FF0000"/>
                </a:solidFill>
              </a:rPr>
              <a:t>c</a:t>
            </a:r>
            <a:r>
              <a:rPr lang="fr-FR" sz="3600" dirty="0"/>
              <a:t> 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0B5EF00-7264-4F62-87FA-82CADB4222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1440"/>
            <a:ext cx="857370" cy="73352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54CB047-D866-4E7E-BD89-D59D8BCA210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446A4F22-4A79-48D0-8376-30359D6898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1720" y="1811595"/>
            <a:ext cx="4640108" cy="4351338"/>
          </a:xfrm>
        </p:spPr>
        <p:txBody>
          <a:bodyPr/>
          <a:lstStyle/>
          <a:p>
            <a:pPr marL="0" lvl="0" indent="0">
              <a:buClr>
                <a:srgbClr val="83992A"/>
              </a:buClr>
              <a:buNone/>
            </a:pPr>
            <a:r>
              <a:rPr lang="fr-FR" sz="2800" dirty="0">
                <a:solidFill>
                  <a:srgbClr val="934BC9"/>
                </a:solidFill>
              </a:rPr>
              <a:t>CM1</a:t>
            </a:r>
            <a:r>
              <a:rPr lang="fr-FR" sz="2800" dirty="0">
                <a:solidFill>
                  <a:prstClr val="black">
                    <a:lumMod val="85000"/>
                    <a:lumOff val="15000"/>
                  </a:prstClr>
                </a:solidFill>
              </a:rPr>
              <a:t> : </a:t>
            </a:r>
          </a:p>
          <a:p>
            <a:pPr marL="0" lvl="0" indent="0">
              <a:buClr>
                <a:srgbClr val="83992A"/>
              </a:buClr>
              <a:buNone/>
            </a:pPr>
            <a:r>
              <a:rPr lang="fr-FR" dirty="0">
                <a:solidFill>
                  <a:prstClr val="black">
                    <a:lumMod val="85000"/>
                    <a:lumOff val="15000"/>
                  </a:prstClr>
                </a:solidFill>
              </a:rPr>
              <a:t>On trouve la raie torpille </a:t>
            </a:r>
            <a:r>
              <a:rPr lang="fr-FR" u="sng" dirty="0">
                <a:solidFill>
                  <a:srgbClr val="00B050"/>
                </a:solidFill>
              </a:rPr>
              <a:t>au fond des mers et des océans</a:t>
            </a:r>
            <a:r>
              <a:rPr lang="fr-FR" dirty="0">
                <a:solidFill>
                  <a:prstClr val="black">
                    <a:lumMod val="85000"/>
                    <a:lumOff val="15000"/>
                  </a:prstClr>
                </a:solidFill>
              </a:rPr>
              <a:t>. </a:t>
            </a:r>
          </a:p>
          <a:p>
            <a:pPr marL="0" lvl="0" indent="0">
              <a:buClr>
                <a:srgbClr val="83992A"/>
              </a:buClr>
              <a:buNone/>
            </a:pPr>
            <a:r>
              <a:rPr lang="fr-FR" dirty="0">
                <a:solidFill>
                  <a:srgbClr val="00B050"/>
                </a:solidFill>
              </a:rPr>
              <a:t>                                                         Complément circonstanciel</a:t>
            </a:r>
          </a:p>
          <a:p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19162165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324</Words>
  <Application>Microsoft Office PowerPoint</Application>
  <PresentationFormat>Grand écran</PresentationFormat>
  <Paragraphs>92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Thème Office</vt:lpstr>
      <vt:lpstr>Rituel 3</vt:lpstr>
      <vt:lpstr>Trouve la lettre  finale.</vt:lpstr>
      <vt:lpstr>Correction</vt:lpstr>
      <vt:lpstr>Trouve la lettre  finale.</vt:lpstr>
      <vt:lpstr>Correction</vt:lpstr>
      <vt:lpstr>Trouve la lettre  finale.</vt:lpstr>
      <vt:lpstr>Correction</vt:lpstr>
      <vt:lpstr>Trouve la lettre  finale.</vt:lpstr>
      <vt:lpstr>Correction</vt:lpstr>
      <vt:lpstr>Trouve la lettre  finale.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32</cp:revision>
  <dcterms:created xsi:type="dcterms:W3CDTF">2021-07-17T07:25:24Z</dcterms:created>
  <dcterms:modified xsi:type="dcterms:W3CDTF">2022-02-02T13:19:40Z</dcterms:modified>
</cp:coreProperties>
</file>