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ebp"/><Relationship Id="rId5" Type="http://schemas.openxmlformats.org/officeDocument/2006/relationships/image" Target="../media/image7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723092-90C8-443D-968D-84B22E65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742870" y="3158504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A5976-729D-44AB-86AC-63F049406C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FE383EA-E9B2-4113-B2D8-A59AE2B27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2703" y="1012260"/>
            <a:ext cx="4733297" cy="544329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0140957-29FB-0B41-966C-F9F731F66B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1815" y="2665292"/>
            <a:ext cx="3956115" cy="2225679"/>
          </a:xfrm>
          <a:prstGeom prst="rect">
            <a:avLst/>
          </a:prstGeom>
        </p:spPr>
      </p:pic>
      <p:sp>
        <p:nvSpPr>
          <p:cNvPr id="9" name="Titre 3">
            <a:extLst>
              <a:ext uri="{FF2B5EF4-FFF2-40B4-BE49-F238E27FC236}">
                <a16:creationId xmlns:a16="http://schemas.microsoft.com/office/drawing/2014/main" id="{ABC6E603-71D4-7DEA-7A66-5D201250ADFF}"/>
              </a:ext>
            </a:extLst>
          </p:cNvPr>
          <p:cNvSpPr txBox="1">
            <a:spLocks/>
          </p:cNvSpPr>
          <p:nvPr/>
        </p:nvSpPr>
        <p:spPr>
          <a:xfrm>
            <a:off x="7071942" y="1374655"/>
            <a:ext cx="47332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Quelle est la règle ? </a:t>
            </a:r>
          </a:p>
        </p:txBody>
      </p:sp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A2ABA365-4FE1-4275-9653-A1DBA99A229E}"/>
              </a:ext>
            </a:extLst>
          </p:cNvPr>
          <p:cNvSpPr txBox="1">
            <a:spLocks/>
          </p:cNvSpPr>
          <p:nvPr/>
        </p:nvSpPr>
        <p:spPr>
          <a:xfrm>
            <a:off x="1038117" y="409028"/>
            <a:ext cx="4402557" cy="657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2D050"/>
                </a:solidFill>
              </a:rPr>
              <a:t>Phrase et intonation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48A9477B-EFE2-400C-B0CB-B21AE5B29D49}"/>
              </a:ext>
            </a:extLst>
          </p:cNvPr>
          <p:cNvSpPr txBox="1">
            <a:spLocks/>
          </p:cNvSpPr>
          <p:nvPr/>
        </p:nvSpPr>
        <p:spPr>
          <a:xfrm>
            <a:off x="852622" y="1260629"/>
            <a:ext cx="4588052" cy="5338569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Par groupe, chacun choisit une phrase et la lit en mettant le ton.</a:t>
            </a:r>
          </a:p>
          <a:p>
            <a:endParaRPr lang="fr-FR" dirty="0"/>
          </a:p>
          <a:p>
            <a:r>
              <a:rPr lang="fr-FR" dirty="0"/>
              <a:t>Vos camarades devront identifier le type de phrase grâce à votre intonation : </a:t>
            </a:r>
          </a:p>
          <a:p>
            <a:pPr marL="457200" indent="-457200">
              <a:buFontTx/>
              <a:buChar char="-"/>
            </a:pPr>
            <a:r>
              <a:rPr lang="fr-FR" dirty="0"/>
              <a:t>Déclarative</a:t>
            </a:r>
          </a:p>
          <a:p>
            <a:pPr marL="457200" indent="-457200">
              <a:buFontTx/>
              <a:buChar char="-"/>
            </a:pPr>
            <a:r>
              <a:rPr lang="fr-FR" dirty="0"/>
              <a:t>Interrogative</a:t>
            </a:r>
          </a:p>
          <a:p>
            <a:pPr marL="457200" indent="-457200">
              <a:buFontTx/>
              <a:buChar char="-"/>
            </a:pPr>
            <a:r>
              <a:rPr lang="fr-FR" dirty="0"/>
              <a:t>Impérative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r>
              <a:rPr lang="fr-FR" sz="2300" i="1" dirty="0">
                <a:solidFill>
                  <a:srgbClr val="00B050"/>
                </a:solidFill>
              </a:rPr>
              <a:t>Oral 2 Je mets en voix un texte</a:t>
            </a:r>
          </a:p>
          <a:p>
            <a:r>
              <a:rPr lang="fr-FR" sz="2300" i="1" dirty="0">
                <a:solidFill>
                  <a:srgbClr val="00B050"/>
                </a:solidFill>
              </a:rPr>
              <a:t>G5 Je distingue les 3 types de phrases</a:t>
            </a:r>
          </a:p>
        </p:txBody>
      </p:sp>
      <p:pic>
        <p:nvPicPr>
          <p:cNvPr id="11" name="Image 10" descr="Une image contenant tenant, femme&#10;&#10;Description générée automatiquement">
            <a:extLst>
              <a:ext uri="{FF2B5EF4-FFF2-40B4-BE49-F238E27FC236}">
                <a16:creationId xmlns:a16="http://schemas.microsoft.com/office/drawing/2014/main" id="{110EB663-B9EA-4EDB-A867-2D72130C64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036" y="3628420"/>
            <a:ext cx="2002401" cy="2002401"/>
          </a:xfrm>
          <a:prstGeom prst="rect">
            <a:avLst/>
          </a:prstGeom>
        </p:spPr>
      </p:pic>
      <p:sp>
        <p:nvSpPr>
          <p:cNvPr id="12" name="Titre 3">
            <a:extLst>
              <a:ext uri="{FF2B5EF4-FFF2-40B4-BE49-F238E27FC236}">
                <a16:creationId xmlns:a16="http://schemas.microsoft.com/office/drawing/2014/main" id="{4E71717C-02B7-4E66-BE84-C8121FAF7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7788" y="11067"/>
            <a:ext cx="4322143" cy="1325563"/>
          </a:xfrm>
        </p:spPr>
        <p:txBody>
          <a:bodyPr/>
          <a:lstStyle/>
          <a:p>
            <a:r>
              <a:rPr lang="fr-FR" b="1" dirty="0">
                <a:solidFill>
                  <a:srgbClr val="9563AA"/>
                </a:solidFill>
              </a:rPr>
              <a:t>Lecture offerte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B8930A95-BBA0-46BA-9CC1-61CD81711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1328" y="1255192"/>
            <a:ext cx="4966914" cy="4525963"/>
          </a:xfrm>
        </p:spPr>
        <p:txBody>
          <a:bodyPr/>
          <a:lstStyle/>
          <a:p>
            <a:r>
              <a:rPr lang="fr-FR" dirty="0"/>
              <a:t>J’écoute attentivement l’histoire du personnage…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8DB3FE7-D2F0-47C7-A7AD-8CB282C6D2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2484294"/>
            <a:ext cx="1600791" cy="2402125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6CDDFAC7-81FB-458E-9BE2-A45AE0FFE067}"/>
              </a:ext>
            </a:extLst>
          </p:cNvPr>
          <p:cNvSpPr txBox="1"/>
          <p:nvPr/>
        </p:nvSpPr>
        <p:spPr>
          <a:xfrm>
            <a:off x="7350499" y="5630821"/>
            <a:ext cx="37685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: J’écoute avec attention</a:t>
            </a:r>
          </a:p>
        </p:txBody>
      </p:sp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8DB49123-BD04-45DD-9607-6C5FC929EE20}"/>
              </a:ext>
            </a:extLst>
          </p:cNvPr>
          <p:cNvSpPr txBox="1">
            <a:spLocks/>
          </p:cNvSpPr>
          <p:nvPr/>
        </p:nvSpPr>
        <p:spPr>
          <a:xfrm>
            <a:off x="1726967" y="46883"/>
            <a:ext cx="3984417" cy="92014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/>
              <a:t>Les virelangues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80D13D8F-8B47-47D7-A728-7CCCB4D9C620}"/>
              </a:ext>
            </a:extLst>
          </p:cNvPr>
          <p:cNvSpPr txBox="1">
            <a:spLocks/>
          </p:cNvSpPr>
          <p:nvPr/>
        </p:nvSpPr>
        <p:spPr>
          <a:xfrm>
            <a:off x="967666" y="1207944"/>
            <a:ext cx="4634143" cy="5543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Lire silencieusement les phrases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Par 2, lire à votre camarade l’un des virelangues</a:t>
            </a:r>
          </a:p>
          <a:p>
            <a:endParaRPr lang="fr-FR" sz="2000" dirty="0"/>
          </a:p>
          <a:p>
            <a:endParaRPr lang="fr-FR" sz="51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r>
              <a:rPr lang="fr-FR" sz="2000" i="1" dirty="0">
                <a:solidFill>
                  <a:srgbClr val="00B050"/>
                </a:solidFill>
              </a:rPr>
              <a:t>Oral 3 Je participe à des échanges.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4CE24F1-6183-4DD4-A491-263B0C4DD3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863" t="20207" r="50000" b="16025"/>
          <a:stretch/>
        </p:blipFill>
        <p:spPr>
          <a:xfrm>
            <a:off x="1606858" y="2409166"/>
            <a:ext cx="3163423" cy="389434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EECBAAE9-C5FA-414F-9EC9-22FA0F093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69491" y="333206"/>
            <a:ext cx="3579022" cy="657994"/>
          </a:xfrm>
        </p:spPr>
        <p:txBody>
          <a:bodyPr>
            <a:normAutofit/>
          </a:bodyPr>
          <a:lstStyle/>
          <a:p>
            <a:r>
              <a:rPr lang="fr-FR" sz="4000" b="1" dirty="0"/>
              <a:t>Autour du mot 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FF94DCB4-8BD1-4F79-B56C-58D3DAB5BCE3}"/>
              </a:ext>
            </a:extLst>
          </p:cNvPr>
          <p:cNvSpPr txBox="1">
            <a:spLocks/>
          </p:cNvSpPr>
          <p:nvPr/>
        </p:nvSpPr>
        <p:spPr>
          <a:xfrm>
            <a:off x="6741242" y="1384461"/>
            <a:ext cx="3910957" cy="5367215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500" dirty="0"/>
              <a:t>Enrichir et compléter la fiche synthèse. 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r>
              <a:rPr lang="fr-FR" sz="2000" i="1" dirty="0">
                <a:solidFill>
                  <a:srgbClr val="00B050"/>
                </a:solidFill>
              </a:rPr>
              <a:t>Oral 3 Je participe à des échanges.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V5 Je groupe des mots par champ</a:t>
            </a:r>
          </a:p>
        </p:txBody>
      </p:sp>
      <p:pic>
        <p:nvPicPr>
          <p:cNvPr id="14" name="Picture 10" descr="Caravan, Vacations, Car, Trailer">
            <a:extLst>
              <a:ext uri="{FF2B5EF4-FFF2-40B4-BE49-F238E27FC236}">
                <a16:creationId xmlns:a16="http://schemas.microsoft.com/office/drawing/2014/main" id="{5076D9EE-FFE8-48D0-9467-FDB0EE6B6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3553">
            <a:off x="10350825" y="2430897"/>
            <a:ext cx="1377414" cy="90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Castle, Medieval, Building, Roof, Tower">
            <a:extLst>
              <a:ext uri="{FF2B5EF4-FFF2-40B4-BE49-F238E27FC236}">
                <a16:creationId xmlns:a16="http://schemas.microsoft.com/office/drawing/2014/main" id="{46794DAD-8046-4D9C-A831-27089F3FA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2137">
            <a:off x="6183106" y="4285428"/>
            <a:ext cx="1213169" cy="100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ouse, Residence, Blue, House, House">
            <a:extLst>
              <a:ext uri="{FF2B5EF4-FFF2-40B4-BE49-F238E27FC236}">
                <a16:creationId xmlns:a16="http://schemas.microsoft.com/office/drawing/2014/main" id="{D12D0707-414E-46F3-8EED-FBF64DBE71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0293">
            <a:off x="5987520" y="614098"/>
            <a:ext cx="1082060" cy="79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ousing, Buildings, City">
            <a:extLst>
              <a:ext uri="{FF2B5EF4-FFF2-40B4-BE49-F238E27FC236}">
                <a16:creationId xmlns:a16="http://schemas.microsoft.com/office/drawing/2014/main" id="{AE054097-7F9D-4002-AF08-5DFF418B91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8583">
            <a:off x="10910954" y="605162"/>
            <a:ext cx="814194" cy="81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Igloo, Eskimo, Eskimo House, House">
            <a:extLst>
              <a:ext uri="{FF2B5EF4-FFF2-40B4-BE49-F238E27FC236}">
                <a16:creationId xmlns:a16="http://schemas.microsoft.com/office/drawing/2014/main" id="{C1430E5A-6774-4CEF-8B06-1F993B829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91" y="2479358"/>
            <a:ext cx="1024641" cy="76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" descr="Camping, Tent, Vacancy">
            <a:extLst>
              <a:ext uri="{FF2B5EF4-FFF2-40B4-BE49-F238E27FC236}">
                <a16:creationId xmlns:a16="http://schemas.microsoft.com/office/drawing/2014/main" id="{E652E61C-501E-4588-B05C-F23545B4A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1471">
            <a:off x="10045841" y="4470977"/>
            <a:ext cx="1605344" cy="82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Village, Landscape, Houses, Aerial View">
            <a:extLst>
              <a:ext uri="{FF2B5EF4-FFF2-40B4-BE49-F238E27FC236}">
                <a16:creationId xmlns:a16="http://schemas.microsoft.com/office/drawing/2014/main" id="{FE05522E-69C6-47BA-B772-803DAA902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105" y="2792042"/>
            <a:ext cx="2522014" cy="168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8906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133</Words>
  <Application>Microsoft Office PowerPoint</Application>
  <PresentationFormat>Grand écran</PresentationFormat>
  <Paragraphs>50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Lecture offerte</vt:lpstr>
      <vt:lpstr>Autour du mot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2022-08-21T19:16:22Z</dcterms:modified>
</cp:coreProperties>
</file>