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6" r:id="rId1"/>
  </p:sldMasterIdLst>
  <p:sldIdLst>
    <p:sldId id="276" r:id="rId2"/>
    <p:sldId id="277" r:id="rId3"/>
    <p:sldId id="268" r:id="rId4"/>
    <p:sldId id="259" r:id="rId5"/>
    <p:sldId id="274" r:id="rId6"/>
    <p:sldId id="262" r:id="rId7"/>
    <p:sldId id="269" r:id="rId8"/>
    <p:sldId id="275" r:id="rId9"/>
    <p:sldId id="264" r:id="rId10"/>
    <p:sldId id="266" r:id="rId11"/>
    <p:sldId id="273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0D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236" y="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C043A1C-6467-4587-8424-54B898C831D4}" type="datetimeFigureOut">
              <a:rPr lang="fr-FR" smtClean="0"/>
              <a:t>14/08/2022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95400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14/08/2022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9112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14/08/2022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41199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14/08/2022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143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14/08/2022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9560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 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14/08/2022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39455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rai ou f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14/08/2022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04748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14/08/2022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54442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14/08/2022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5722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14/08/2022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55010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14/08/2022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5662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14/08/2022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7220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14/08/2022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98935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14/08/2022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569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14/08/2022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298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14/08/2022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3137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14/08/2022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0999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C043A1C-6467-4587-8424-54B898C831D4}" type="datetimeFigureOut">
              <a:rPr lang="fr-FR" smtClean="0"/>
              <a:t>14/08/2022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3999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7" r:id="rId1"/>
    <p:sldLayoutId id="2147483978" r:id="rId2"/>
    <p:sldLayoutId id="2147483979" r:id="rId3"/>
    <p:sldLayoutId id="2147483980" r:id="rId4"/>
    <p:sldLayoutId id="2147483981" r:id="rId5"/>
    <p:sldLayoutId id="2147483982" r:id="rId6"/>
    <p:sldLayoutId id="2147483983" r:id="rId7"/>
    <p:sldLayoutId id="2147483984" r:id="rId8"/>
    <p:sldLayoutId id="2147483985" r:id="rId9"/>
    <p:sldLayoutId id="2147483986" r:id="rId10"/>
    <p:sldLayoutId id="2147483987" r:id="rId11"/>
    <p:sldLayoutId id="2147483988" r:id="rId12"/>
    <p:sldLayoutId id="2147483989" r:id="rId13"/>
    <p:sldLayoutId id="2147483990" r:id="rId14"/>
    <p:sldLayoutId id="2147483991" r:id="rId15"/>
    <p:sldLayoutId id="2147483992" r:id="rId16"/>
    <p:sldLayoutId id="2147483993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401732C-37EE-4B98-A709-9530173F38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54E48C8-2A00-4C54-BC9C-B18EE49E9C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786"/>
            <a:ext cx="12229962" cy="6856214"/>
            <a:chOff x="-15736" y="0"/>
            <a:chExt cx="12229962" cy="6856214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CE0A0544-8F52-43F0-AC3E-DF683908B5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F4057D3-A680-4443-9E51-ED920A691E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2F6853A4-7B38-4FDE-B024-AE8BA71E73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86ADF4DB-4290-4441-8F8E-04152FE606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4AC4752E-52BB-4796-ACA7-02EC9CDB9B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97528" y="982132"/>
            <a:ext cx="4094017" cy="2823880"/>
          </a:xfrm>
        </p:spPr>
        <p:txBody>
          <a:bodyPr>
            <a:normAutofit/>
          </a:bodyPr>
          <a:lstStyle/>
          <a:p>
            <a:r>
              <a:rPr lang="fr-FR" sz="4800">
                <a:solidFill>
                  <a:srgbClr val="26262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Gagne ton chapitre !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F58C0E2-9276-44B1-8D89-413C54E1F3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18668" y="1248048"/>
            <a:ext cx="5469466" cy="4361900"/>
          </a:xfrm>
          <a:prstGeom prst="rect">
            <a:avLst/>
          </a:prstGeom>
          <a:ln w="57150" cmpd="thickThin">
            <a:solidFill>
              <a:srgbClr val="7F7F7F"/>
            </a:solidFill>
            <a:miter lim="800000"/>
          </a:ln>
        </p:spPr>
      </p:pic>
      <p:sp>
        <p:nvSpPr>
          <p:cNvPr id="4" name="ZoneTexte 4">
            <a:extLst>
              <a:ext uri="{FF2B5EF4-FFF2-40B4-BE49-F238E27FC236}">
                <a16:creationId xmlns:a16="http://schemas.microsoft.com/office/drawing/2014/main" id="{36672CDD-ACA1-B176-600F-F208BAD82721}"/>
              </a:ext>
            </a:extLst>
          </p:cNvPr>
          <p:cNvSpPr txBox="1"/>
          <p:nvPr/>
        </p:nvSpPr>
        <p:spPr>
          <a:xfrm>
            <a:off x="5132120" y="5643484"/>
            <a:ext cx="6123708" cy="6457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14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Dinosaures, l’épopée des grands reptiles</a:t>
            </a:r>
            <a:r>
              <a:rPr lang="fr-FR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Clémentine Baron et Bruno </a:t>
            </a:r>
            <a:r>
              <a:rPr lang="fr-FR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Wennagel</a:t>
            </a:r>
            <a:r>
              <a:rPr lang="fr-FR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Editions Quelle Histoire, </a:t>
            </a:r>
            <a:r>
              <a:rPr lang="fr-FR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</a:t>
            </a:r>
            <a:r>
              <a:rPr lang="fr-FR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uniqueheritagemedia</a:t>
            </a:r>
            <a:r>
              <a:rPr lang="fr-FR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2017.</a:t>
            </a:r>
          </a:p>
        </p:txBody>
      </p:sp>
    </p:spTree>
    <p:extLst>
      <p:ext uri="{BB962C8B-B14F-4D97-AF65-F5344CB8AC3E}">
        <p14:creationId xmlns:p14="http://schemas.microsoft.com/office/powerpoint/2010/main" val="34689112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ACA279C-EA7D-4FB3-B0E9-3B3259388219}"/>
              </a:ext>
            </a:extLst>
          </p:cNvPr>
          <p:cNvSpPr/>
          <p:nvPr/>
        </p:nvSpPr>
        <p:spPr>
          <a:xfrm>
            <a:off x="987287" y="616932"/>
            <a:ext cx="10217426" cy="4972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fr-FR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plus ancien : l’Eoraptor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C’est en Argentine, en 1991, qu’a été découvert le plus ancien dinosaure connu : l’Eoraptor. Ce reptile, dont le nom signifie « chasseur de l’aube », a vécu il y a environ 230 millions d’années, au début du Trias. Et il n’est pas très grand : il mesure moins de 1 m de haut, ne pèse pas plus de 10 kg.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 sait qu’il se déplace sur deux pattes et qu’il est omnivore, c’est-à-dire qu’il mange un peu de tout, comme toi ! Il cueille des feuilles et des fruits, mais il aime aussi grignoter de petits animaux, sur lesquels il bondit…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Une fois sa proie attrapée, il la maintient entre ses griffes pour pouvoir plus facilement la dévorer !</a:t>
            </a:r>
          </a:p>
        </p:txBody>
      </p:sp>
    </p:spTree>
    <p:extLst>
      <p:ext uri="{BB962C8B-B14F-4D97-AF65-F5344CB8AC3E}">
        <p14:creationId xmlns:p14="http://schemas.microsoft.com/office/powerpoint/2010/main" val="29552726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434DCA8-BC57-40AE-94D7-754460957E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08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93A23A1-FB7B-4C57-8240-0B6015C111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736" y="28937"/>
            <a:ext cx="12188825" cy="6856214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43CA6E1-DE85-4998-B1CA-2B617EDF60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8744" y="671208"/>
            <a:ext cx="10937716" cy="5551283"/>
          </a:xfrm>
          <a:prstGeom prst="rect">
            <a:avLst/>
          </a:prstGeom>
          <a:noFill/>
          <a:ln w="22225" cap="flat">
            <a:solidFill>
              <a:srgbClr val="C79B54"/>
            </a:solidFill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AD162A3C-D7A8-4B2A-94B1-73192CBC57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184" y="3174136"/>
            <a:ext cx="777240" cy="606425"/>
          </a:xfrm>
          <a:prstGeom prst="rect">
            <a:avLst/>
          </a:prstGeom>
        </p:spPr>
      </p:pic>
      <p:pic>
        <p:nvPicPr>
          <p:cNvPr id="4" name="Image 3" descr="Une image contenant texte, tissu&#10;&#10;Description générée automatiquement">
            <a:extLst>
              <a:ext uri="{FF2B5EF4-FFF2-40B4-BE49-F238E27FC236}">
                <a16:creationId xmlns:a16="http://schemas.microsoft.com/office/drawing/2014/main" id="{F027DE8F-DED0-4BC2-AF8D-7A3B6863864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8" t="6121" r="3014" b="11907"/>
          <a:stretch/>
        </p:blipFill>
        <p:spPr>
          <a:xfrm rot="16200000">
            <a:off x="3778804" y="616590"/>
            <a:ext cx="4615479" cy="568090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B8F1012-6DEE-4829-9F32-620A711094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11437976" y="3174136"/>
            <a:ext cx="777240" cy="606425"/>
          </a:xfrm>
          <a:prstGeom prst="rect">
            <a:avLst/>
          </a:prstGeom>
        </p:spPr>
      </p:pic>
      <p:sp>
        <p:nvSpPr>
          <p:cNvPr id="2" name="ZoneTexte 4">
            <a:extLst>
              <a:ext uri="{FF2B5EF4-FFF2-40B4-BE49-F238E27FC236}">
                <a16:creationId xmlns:a16="http://schemas.microsoft.com/office/drawing/2014/main" id="{36672CDD-ACA1-B176-600F-F208BAD82721}"/>
              </a:ext>
            </a:extLst>
          </p:cNvPr>
          <p:cNvSpPr txBox="1"/>
          <p:nvPr/>
        </p:nvSpPr>
        <p:spPr>
          <a:xfrm>
            <a:off x="2996983" y="5805591"/>
            <a:ext cx="6123708" cy="6457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14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Dinosaures, l’épopée des grands reptiles</a:t>
            </a:r>
            <a:r>
              <a:rPr lang="fr-FR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Clémentine Baron et Bruno </a:t>
            </a:r>
            <a:r>
              <a:rPr lang="fr-FR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Wennagel</a:t>
            </a:r>
            <a:r>
              <a:rPr lang="fr-FR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FR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Editions Quelle Histoire, </a:t>
            </a:r>
            <a:r>
              <a:rPr lang="fr-FR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©</a:t>
            </a:r>
            <a:r>
              <a:rPr lang="fr-FR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uniqueheritagemedia</a:t>
            </a:r>
            <a:r>
              <a:rPr lang="fr-FR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2017.</a:t>
            </a:r>
          </a:p>
        </p:txBody>
      </p:sp>
    </p:spTree>
    <p:extLst>
      <p:ext uri="{BB962C8B-B14F-4D97-AF65-F5344CB8AC3E}">
        <p14:creationId xmlns:p14="http://schemas.microsoft.com/office/powerpoint/2010/main" val="13181671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8B6AF6-00E4-4427-9D67-3B3F1A1F61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altLang="fr-FR" b="1" dirty="0">
                <a:ln>
                  <a:noFill/>
                </a:ln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Gagne tes prochains textes de lecture en validant les défis !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D5BBA99-13E8-43F6-A886-2226BC2576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r-FR" dirty="0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97C25405-D568-4324-B95B-D11DF2895B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7907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EFC57BE-38F7-4E28-913C-9378430E1F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2608" y="3320834"/>
            <a:ext cx="3366784" cy="2688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5164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A031FF-FBD8-4232-A5C7-3D8F8563EB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1" y="693609"/>
            <a:ext cx="9601196" cy="1303867"/>
          </a:xfrm>
        </p:spPr>
        <p:txBody>
          <a:bodyPr/>
          <a:lstStyle/>
          <a:p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La classe des mots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EAE861C-398E-4CD8-BC8C-408CB24035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1" y="1997476"/>
            <a:ext cx="9601196" cy="4163627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b="1" dirty="0">
                <a:latin typeface="Calibri" panose="020F0502020204030204" pitchFamily="34" charset="0"/>
                <a:cs typeface="Calibri" panose="020F0502020204030204" pitchFamily="34" charset="0"/>
              </a:rPr>
              <a:t>Rappel : </a:t>
            </a:r>
          </a:p>
          <a:p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Chaque mot a une identité qu’on appelle la classe grammaticale, tu en connais déjà plusieurs :</a:t>
            </a:r>
          </a:p>
        </p:txBody>
      </p:sp>
      <p:graphicFrame>
        <p:nvGraphicFramePr>
          <p:cNvPr id="6" name="Tableau 6">
            <a:extLst>
              <a:ext uri="{FF2B5EF4-FFF2-40B4-BE49-F238E27FC236}">
                <a16:creationId xmlns:a16="http://schemas.microsoft.com/office/drawing/2014/main" id="{7EC40B16-578C-43A9-A8A0-772AFA4180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018162"/>
              </p:ext>
            </p:extLst>
          </p:nvPr>
        </p:nvGraphicFramePr>
        <p:xfrm>
          <a:off x="2307836" y="3429000"/>
          <a:ext cx="8015880" cy="24407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5980">
                  <a:extLst>
                    <a:ext uri="{9D8B030D-6E8A-4147-A177-3AD203B41FA5}">
                      <a16:colId xmlns:a16="http://schemas.microsoft.com/office/drawing/2014/main" val="1464473620"/>
                    </a:ext>
                  </a:extLst>
                </a:gridCol>
                <a:gridCol w="1335980">
                  <a:extLst>
                    <a:ext uri="{9D8B030D-6E8A-4147-A177-3AD203B41FA5}">
                      <a16:colId xmlns:a16="http://schemas.microsoft.com/office/drawing/2014/main" val="878837921"/>
                    </a:ext>
                  </a:extLst>
                </a:gridCol>
                <a:gridCol w="2671960">
                  <a:extLst>
                    <a:ext uri="{9D8B030D-6E8A-4147-A177-3AD203B41FA5}">
                      <a16:colId xmlns:a16="http://schemas.microsoft.com/office/drawing/2014/main" val="3372616440"/>
                    </a:ext>
                  </a:extLst>
                </a:gridCol>
                <a:gridCol w="1335980">
                  <a:extLst>
                    <a:ext uri="{9D8B030D-6E8A-4147-A177-3AD203B41FA5}">
                      <a16:colId xmlns:a16="http://schemas.microsoft.com/office/drawing/2014/main" val="4217163503"/>
                    </a:ext>
                  </a:extLst>
                </a:gridCol>
                <a:gridCol w="1335980">
                  <a:extLst>
                    <a:ext uri="{9D8B030D-6E8A-4147-A177-3AD203B41FA5}">
                      <a16:colId xmlns:a16="http://schemas.microsoft.com/office/drawing/2014/main" val="1975779859"/>
                    </a:ext>
                  </a:extLst>
                </a:gridCol>
              </a:tblGrid>
              <a:tr h="1260000"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Nom</a:t>
                      </a:r>
                    </a:p>
                    <a:p>
                      <a:pPr algn="ctr"/>
                      <a:endParaRPr lang="fr-FR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adjectif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Déterminant (article)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verbe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pronom</a:t>
                      </a:r>
                    </a:p>
                    <a:p>
                      <a:pPr algn="ctr"/>
                      <a:r>
                        <a:rPr lang="fr-FR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personnel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8855227"/>
                  </a:ext>
                </a:extLst>
              </a:tr>
              <a:tr h="511657">
                <a:tc>
                  <a:txBody>
                    <a:bodyPr/>
                    <a:lstStyle/>
                    <a:p>
                      <a:pPr algn="ctr"/>
                      <a:r>
                        <a:rPr lang="fr-FR" sz="20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8279045"/>
                  </a:ext>
                </a:extLst>
              </a:tr>
              <a:tr h="669090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solidFill>
                            <a:srgbClr val="00B0F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arbre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solidFill>
                            <a:srgbClr val="00B0F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petit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solidFill>
                            <a:srgbClr val="00B0F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solidFill>
                            <a:srgbClr val="00B0F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parler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solidFill>
                            <a:srgbClr val="00B0F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0772441"/>
                  </a:ext>
                </a:extLst>
              </a:tr>
            </a:tbl>
          </a:graphicData>
        </a:graphic>
      </p:graphicFrame>
      <p:pic>
        <p:nvPicPr>
          <p:cNvPr id="5" name="Image 4">
            <a:extLst>
              <a:ext uri="{FF2B5EF4-FFF2-40B4-BE49-F238E27FC236}">
                <a16:creationId xmlns:a16="http://schemas.microsoft.com/office/drawing/2014/main" id="{5A4A6FFE-2C76-4484-BB46-9EAD18B2874A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1" t="17770" r="7862" b="14904"/>
          <a:stretch/>
        </p:blipFill>
        <p:spPr bwMode="auto">
          <a:xfrm>
            <a:off x="4021900" y="3875085"/>
            <a:ext cx="599668" cy="6318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B9EF4E5B-51A4-438F-8398-9868B72E191D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95" t="22086" r="13892" b="16967"/>
          <a:stretch/>
        </p:blipFill>
        <p:spPr bwMode="auto">
          <a:xfrm>
            <a:off x="9431692" y="4017543"/>
            <a:ext cx="514350" cy="6318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37C4613-A115-443C-AD19-05D1E8939992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17" t="15722" r="9786" b="11814"/>
          <a:stretch/>
        </p:blipFill>
        <p:spPr bwMode="auto">
          <a:xfrm>
            <a:off x="5969123" y="3839109"/>
            <a:ext cx="599668" cy="6799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2BC05059-FD90-4CF4-A2F4-D4D21957A9F8}"/>
              </a:ext>
            </a:extLst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41" t="26503" r="12381" b="15778"/>
          <a:stretch/>
        </p:blipFill>
        <p:spPr bwMode="auto">
          <a:xfrm>
            <a:off x="2674345" y="3887199"/>
            <a:ext cx="599668" cy="6318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16B4C7C-8FBC-4BAB-84EC-866B337DF620}"/>
              </a:ext>
            </a:extLst>
          </p:cNvPr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32" t="19818" r="14591" b="13549"/>
          <a:stretch/>
        </p:blipFill>
        <p:spPr bwMode="auto">
          <a:xfrm>
            <a:off x="8096914" y="3839109"/>
            <a:ext cx="514350" cy="6799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184534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BE936E-DB22-480B-B1EA-5CF644DACE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0904" y="982132"/>
            <a:ext cx="9955694" cy="1303867"/>
          </a:xfrm>
        </p:spPr>
        <p:txBody>
          <a:bodyPr>
            <a:normAutofit/>
          </a:bodyPr>
          <a:lstStyle/>
          <a:p>
            <a:r>
              <a:rPr lang="fr-FR" b="1" dirty="0">
                <a:latin typeface="Calibri" panose="020F0502020204030204" pitchFamily="34" charset="0"/>
                <a:cs typeface="Calibri" panose="020F0502020204030204" pitchFamily="34" charset="0"/>
              </a:rPr>
              <a:t>Défi 5</a:t>
            </a:r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 : 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Indique la classe des mots soulignés</a:t>
            </a:r>
            <a:endParaRPr lang="fr-FR" sz="27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B85F8550-DE81-401D-A179-2DDD31D92B6E}"/>
              </a:ext>
            </a:extLst>
          </p:cNvPr>
          <p:cNvSpPr txBox="1">
            <a:spLocks/>
          </p:cNvSpPr>
          <p:nvPr/>
        </p:nvSpPr>
        <p:spPr>
          <a:xfrm>
            <a:off x="1298448" y="2560319"/>
            <a:ext cx="9598150" cy="348267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Il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cueille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des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feuilles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et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des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fruits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457200" lvl="1" indent="0">
              <a:buNone/>
            </a:pP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  …     …       …      …             …      …     </a:t>
            </a:r>
          </a:p>
          <a:p>
            <a:pPr marL="457200" lvl="1" indent="0">
              <a:buNone/>
            </a:pPr>
            <a:endParaRPr lang="fr-FR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Il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aime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aussi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grignoter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des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petits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animaux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457200" lvl="1" indent="0">
              <a:buNone/>
            </a:pPr>
            <a:r>
              <a:rPr lang="fr-FR" sz="2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…   …                    …           …     …          …</a:t>
            </a:r>
            <a:endParaRPr lang="fr-FR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97FD162-F419-47F0-863F-A074218657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07" y="707812"/>
            <a:ext cx="531495" cy="433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673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BE936E-DB22-480B-B1EA-5CF644DACE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0904" y="982132"/>
            <a:ext cx="9955694" cy="1303867"/>
          </a:xfrm>
        </p:spPr>
        <p:txBody>
          <a:bodyPr>
            <a:normAutofit/>
          </a:bodyPr>
          <a:lstStyle/>
          <a:p>
            <a:r>
              <a:rPr lang="fr-FR" sz="31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CORRECTION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B85F8550-DE81-401D-A179-2DDD31D92B6E}"/>
              </a:ext>
            </a:extLst>
          </p:cNvPr>
          <p:cNvSpPr txBox="1">
            <a:spLocks/>
          </p:cNvSpPr>
          <p:nvPr/>
        </p:nvSpPr>
        <p:spPr>
          <a:xfrm>
            <a:off x="1298448" y="2560319"/>
            <a:ext cx="9598150" cy="348267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Il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cueille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des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feuilles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et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des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fruits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457200" lvl="1" indent="0">
              <a:buNone/>
            </a:pP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  </a:t>
            </a:r>
            <a:r>
              <a:rPr lang="fr-FR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PP     V      D      N              D      N     </a:t>
            </a:r>
          </a:p>
          <a:p>
            <a:pPr marL="457200" lvl="1" indent="0">
              <a:buNone/>
            </a:pPr>
            <a:endParaRPr lang="fr-FR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Il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aime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aussi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grignoter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des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petits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animaux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457200" lvl="1" indent="0">
              <a:buNone/>
            </a:pPr>
            <a:r>
              <a:rPr lang="fr-FR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PP   V                    </a:t>
            </a:r>
            <a:r>
              <a:rPr lang="fr-FR" sz="28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</a:t>
            </a:r>
            <a:r>
              <a:rPr lang="fr-FR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D       A          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46B7F52-90C7-4A24-9A2A-6824F63EF8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07" y="707812"/>
            <a:ext cx="531495" cy="433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5173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4E86A8D-01E7-43FC-94FE-159A2F4FC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Résultats </a:t>
            </a:r>
            <a:r>
              <a:rPr lang="fr-FR" dirty="0"/>
              <a:t>	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217DC3F-3F6D-475D-9F32-17B897ABC4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3200" dirty="0">
                <a:latin typeface="Calibri" panose="020F0502020204030204" pitchFamily="34" charset="0"/>
                <a:cs typeface="Calibri" panose="020F0502020204030204" pitchFamily="34" charset="0"/>
              </a:rPr>
              <a:t>Tu as trouvé 8 à 12 classes de mots : </a:t>
            </a:r>
          </a:p>
          <a:p>
            <a:pPr marL="0" indent="0">
              <a:buNone/>
            </a:pPr>
            <a:r>
              <a:rPr lang="fr-FR" sz="3200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</a:t>
            </a:r>
            <a:r>
              <a:rPr lang="fr-FR" sz="3200" dirty="0">
                <a:latin typeface="Calibri" panose="020F0502020204030204" pitchFamily="34" charset="0"/>
                <a:cs typeface="Calibri" panose="020F0502020204030204" pitchFamily="34" charset="0"/>
              </a:rPr>
              <a:t>Tu peux lire le texte 5 qui se trouve sur la diapo 10.</a:t>
            </a:r>
          </a:p>
          <a:p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fr-FR" sz="3200" dirty="0">
                <a:latin typeface="Calibri" panose="020F0502020204030204" pitchFamily="34" charset="0"/>
                <a:cs typeface="Calibri" panose="020F0502020204030204" pitchFamily="34" charset="0"/>
              </a:rPr>
              <a:t>Tu en as trouvé moins :</a:t>
            </a:r>
          </a:p>
          <a:p>
            <a:pPr marL="0" indent="0">
              <a:buNone/>
            </a:pPr>
            <a:r>
              <a:rPr lang="fr-FR" sz="3200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Fais l’exercice suivant</a:t>
            </a:r>
          </a:p>
          <a:p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968CD92-0FE6-4C03-BA6F-0EAC1CC7DF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07" y="707812"/>
            <a:ext cx="531495" cy="433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3327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BE936E-DB22-480B-B1EA-5CF644DACE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0904" y="982132"/>
            <a:ext cx="9955694" cy="1303867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prstClr val="black">
                    <a:lumMod val="85000"/>
                    <a:lumOff val="15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Défi 5 : deuxième chance !</a:t>
            </a:r>
            <a:endParaRPr lang="fr-FR" sz="27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4C530E9-41FA-4D6E-A8E1-1934CFFDF1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2556932"/>
            <a:ext cx="9955693" cy="3318936"/>
          </a:xfrm>
        </p:spPr>
        <p:txBody>
          <a:bodyPr/>
          <a:lstStyle/>
          <a:p>
            <a:pPr marL="457200" lvl="1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fr-FR" sz="2800" u="sng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fr-FR" sz="3200" u="sng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</a:t>
            </a:r>
            <a:r>
              <a:rPr lang="fr-FR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3200" u="sng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dinosaure</a:t>
            </a:r>
            <a:r>
              <a:rPr lang="fr-FR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3200" u="sng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dévore</a:t>
            </a:r>
            <a:r>
              <a:rPr lang="fr-FR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3200" u="sng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</a:t>
            </a:r>
            <a:r>
              <a:rPr lang="fr-FR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3200" u="sng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proie</a:t>
            </a:r>
            <a:r>
              <a:rPr lang="fr-FR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entre </a:t>
            </a:r>
            <a:r>
              <a:rPr lang="fr-FR" sz="3200" u="sng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ses</a:t>
            </a:r>
            <a:r>
              <a:rPr lang="fr-FR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3200" u="sng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griffes</a:t>
            </a:r>
            <a:r>
              <a:rPr lang="fr-FR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fr-FR" sz="2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…        …                 …       …     …                   …       …</a:t>
            </a:r>
          </a:p>
          <a:p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6BBC099-06F9-485B-BE13-802B8C68D5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07" y="707812"/>
            <a:ext cx="531495" cy="433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4658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BE936E-DB22-480B-B1EA-5CF644DACE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0904" y="982132"/>
            <a:ext cx="9955694" cy="1303867"/>
          </a:xfrm>
        </p:spPr>
        <p:txBody>
          <a:bodyPr>
            <a:normAutofit/>
          </a:bodyPr>
          <a:lstStyle/>
          <a:p>
            <a:r>
              <a:rPr lang="fr-FR" sz="31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CORRECTION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4C530E9-41FA-4D6E-A8E1-1934CFFDF1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2556932"/>
            <a:ext cx="9955693" cy="3318936"/>
          </a:xfrm>
        </p:spPr>
        <p:txBody>
          <a:bodyPr/>
          <a:lstStyle/>
          <a:p>
            <a:pPr marL="457200" lvl="1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fr-FR" sz="2800" u="sng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fr-FR" sz="2800" u="sng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fr-FR" sz="3200" u="sng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</a:t>
            </a:r>
            <a:r>
              <a:rPr lang="fr-FR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3200" u="sng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dinosaure</a:t>
            </a:r>
            <a:r>
              <a:rPr lang="fr-FR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3200" u="sng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dévore</a:t>
            </a:r>
            <a:r>
              <a:rPr lang="fr-FR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3200" u="sng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</a:t>
            </a:r>
            <a:r>
              <a:rPr lang="fr-FR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3200" u="sng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proie</a:t>
            </a:r>
            <a:r>
              <a:rPr lang="fr-FR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entre </a:t>
            </a:r>
            <a:r>
              <a:rPr lang="fr-FR" sz="3200" u="sng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ses</a:t>
            </a:r>
            <a:r>
              <a:rPr lang="fr-FR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3200" u="sng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griffes</a:t>
            </a:r>
            <a:r>
              <a:rPr lang="fr-FR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fr-FR" sz="2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         N                 V        D     N                    D       N</a:t>
            </a:r>
          </a:p>
          <a:p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984690D-0A6B-428E-A69E-A3FA5F066B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07" y="707812"/>
            <a:ext cx="531495" cy="433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8360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E5491D-C451-4BCA-A29F-0AC2E5C4CF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Bilan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3AFA800-A0FE-43B3-B91F-42D1018EB8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fr-FR" sz="3200" dirty="0">
                <a:latin typeface="Calibri" panose="020F0502020204030204" pitchFamily="34" charset="0"/>
                <a:cs typeface="Calibri" panose="020F0502020204030204" pitchFamily="34" charset="0"/>
              </a:rPr>
              <a:t>Si tu as bien validé la seconde chance, tu peux lire le texte 5 sur la diapo suivante.</a:t>
            </a:r>
          </a:p>
          <a:p>
            <a:r>
              <a:rPr lang="fr-FR" sz="3200" dirty="0">
                <a:latin typeface="Calibri" panose="020F0502020204030204" pitchFamily="34" charset="0"/>
                <a:cs typeface="Calibri" panose="020F0502020204030204" pitchFamily="34" charset="0"/>
              </a:rPr>
              <a:t>Si tu as toujours des erreurs, appelle ou envoie un message à la maîtresse pour voir ensemble ce qui te gêne pour progresser.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103A3E5-CF74-44EA-B8B5-D20EB71954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07" y="707812"/>
            <a:ext cx="531495" cy="433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37683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que">
  <a:themeElements>
    <a:clrScheme name="Organique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que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qu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931</TotalTime>
  <Words>434</Words>
  <Application>Microsoft Office PowerPoint</Application>
  <PresentationFormat>Grand écran</PresentationFormat>
  <Paragraphs>59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5" baseType="lpstr">
      <vt:lpstr>Arial</vt:lpstr>
      <vt:lpstr>Calibri</vt:lpstr>
      <vt:lpstr>Garamond</vt:lpstr>
      <vt:lpstr>Organique</vt:lpstr>
      <vt:lpstr>Gagne ton chapitre !</vt:lpstr>
      <vt:lpstr>Gagne tes prochains textes de lecture en validant les défis !</vt:lpstr>
      <vt:lpstr>La classe des mots</vt:lpstr>
      <vt:lpstr>Défi 5 : Indique la classe des mots soulignés</vt:lpstr>
      <vt:lpstr>CORRECTION</vt:lpstr>
      <vt:lpstr>Résultats  </vt:lpstr>
      <vt:lpstr>Défi 5 : deuxième chance !</vt:lpstr>
      <vt:lpstr>CORRECTION</vt:lpstr>
      <vt:lpstr>Bilan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Gagne ton chapitre !</dc:title>
  <dc:creator>MHF</dc:creator>
  <cp:lastModifiedBy>MH</cp:lastModifiedBy>
  <cp:revision>48</cp:revision>
  <dcterms:created xsi:type="dcterms:W3CDTF">2020-04-05T10:23:13Z</dcterms:created>
  <dcterms:modified xsi:type="dcterms:W3CDTF">2022-08-14T06:50:36Z</dcterms:modified>
</cp:coreProperties>
</file>