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6" r:id="rId4"/>
    <p:sldId id="267" r:id="rId5"/>
    <p:sldId id="268" r:id="rId6"/>
    <p:sldId id="269" r:id="rId7"/>
    <p:sldId id="270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9EC979"/>
    <a:srgbClr val="F4944A"/>
    <a:srgbClr val="FF7C80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37" d="100"/>
          <a:sy n="37" d="100"/>
        </p:scale>
        <p:origin x="60" y="8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8A7CF7-5018-459D-AD17-072B7661FC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EE43A44-285D-4F47-B6AC-712FE8505B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0D2733-6638-4A83-81DF-30DA777C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A72E-7509-49C7-A3FA-FB15D82B4CFB}" type="datetimeFigureOut">
              <a:rPr lang="fr-FR" smtClean="0"/>
              <a:t>17/07/2021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5ABF5F-2082-4F10-9555-4530D5496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19A1E3-8DEF-461B-A20B-129CF0A9F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09C9F-5707-4E1E-AD5D-9B8D071B1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08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0EA2C4-32E4-4619-8C6E-7276CC9F2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569CDE-0F48-4B49-A550-E0CC147354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84D078-2192-4800-BBFB-2665A7D76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A72E-7509-49C7-A3FA-FB15D82B4CFB}" type="datetimeFigureOut">
              <a:rPr lang="fr-FR" smtClean="0"/>
              <a:t>17/07/2021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020D76-236D-44FC-8DF4-4C3CCD550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76AB3CE-8CBC-490C-80BF-4CE519E98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09C9F-5707-4E1E-AD5D-9B8D071B1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8239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0B585C-5A99-439C-99C8-F6B8A0FF3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FCBB1C4-A42A-4A62-B1B1-AE7B5F315C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0F8C60C-38A7-496C-A84C-ECF8A2F03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A72E-7509-49C7-A3FA-FB15D82B4CFB}" type="datetimeFigureOut">
              <a:rPr lang="fr-FR" smtClean="0"/>
              <a:t>17/07/2021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8ABCEC9-C56C-425B-B5F2-EB46B17C8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F5224B-0A3C-4E2B-805B-F023EBA0E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09C9F-5707-4E1E-AD5D-9B8D071B1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0913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199938-C4F6-41BF-8573-80AE7237D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AD68A7-84B7-4D61-907C-9B05E48A94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7066D4A-F9F7-4E98-8852-8AD8B2C405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140D07D-9D17-45DF-83C2-67025D5DD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A72E-7509-49C7-A3FA-FB15D82B4CFB}" type="datetimeFigureOut">
              <a:rPr lang="fr-FR" smtClean="0"/>
              <a:t>17/07/2021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E795B4-DFB5-4BCB-BA56-61B6CF4F8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CD303C-910C-4644-BCE7-94A3FA148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09C9F-5707-4E1E-AD5D-9B8D071B1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0436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3624A-7312-446A-8929-BE89F3FE2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E47912-690C-4F29-AD1C-CAB1B1390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8A942E8-FE88-4E61-B79E-2021D56FB5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1D88AFB-B350-4412-8538-89E2368385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1924D00-6DB4-4499-92C7-C3F2C3DC23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51AD8AD-7CAD-4BF0-9BC6-DBEAE83FA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A72E-7509-49C7-A3FA-FB15D82B4CFB}" type="datetimeFigureOut">
              <a:rPr lang="fr-FR" smtClean="0"/>
              <a:t>17/07/2021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E36D63F-AEE4-44D5-8C0E-B06C3F949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104432E-C888-4237-9A7E-7A99355F2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09C9F-5707-4E1E-AD5D-9B8D071B1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5102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744E09-4533-4AF4-81B1-6374DD3F5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343CAD9-07D3-4CEF-9A7F-EECB7187C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A72E-7509-49C7-A3FA-FB15D82B4CFB}" type="datetimeFigureOut">
              <a:rPr lang="fr-FR" smtClean="0"/>
              <a:t>17/07/2021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5B62CF2-4D8A-4450-BACD-59D9F5825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3408973-7234-4688-9034-4928D063C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09C9F-5707-4E1E-AD5D-9B8D071B1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7691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D28A650-0AF8-4EE9-885E-7099647B3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A72E-7509-49C7-A3FA-FB15D82B4CFB}" type="datetimeFigureOut">
              <a:rPr lang="fr-FR" smtClean="0"/>
              <a:t>17/07/2021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DFEE79C-53E6-48A0-B598-6C4B9D0D3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50409B0-6A99-4AE1-B046-BCE006F91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09C9F-5707-4E1E-AD5D-9B8D071B1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2705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31784A-625A-4766-8C8A-129F82D55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B48D90A-3BCA-4DAF-AEF1-343CB7C2F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8FAFA7F-2EEA-4151-8255-BB36A39BB2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0FFC4A7-7D99-4237-91FB-CEEC0337E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A72E-7509-49C7-A3FA-FB15D82B4CFB}" type="datetimeFigureOut">
              <a:rPr lang="fr-FR" smtClean="0"/>
              <a:t>17/07/2021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FB97482-D3AC-4549-BF59-7BB267F56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C5EF17-BE7B-4A6F-8A98-2B67023F4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09C9F-5707-4E1E-AD5D-9B8D071B1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478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4CE5D9-489F-4806-9700-8402E3431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153A15A-2E49-463F-A85A-0FF637521E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CE76C0A-4077-41CD-90C2-A12624BA3D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2091334-92BC-4936-A9E8-35B9E7230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A72E-7509-49C7-A3FA-FB15D82B4CFB}" type="datetimeFigureOut">
              <a:rPr lang="fr-FR" smtClean="0"/>
              <a:t>17/07/2021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77DF857-89E7-4408-A205-046358E9D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19D3499-8381-4087-AF4D-3C7AD3AA2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09C9F-5707-4E1E-AD5D-9B8D071B1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4065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CF18F5-A870-483B-A2AA-166642A2D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A35F9EC-2904-432B-8F13-0E90921D14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CE968C7-AF9B-4262-A026-6260B97AA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A72E-7509-49C7-A3FA-FB15D82B4CFB}" type="datetimeFigureOut">
              <a:rPr lang="fr-FR" smtClean="0"/>
              <a:t>17/07/2021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E28951-FE01-451B-9ED0-54DB4EDFC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2B9FD0-57CE-450D-AF7F-3F4651AD6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09C9F-5707-4E1E-AD5D-9B8D071B1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0070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9E1C29C-A626-402D-B4C4-3316CD582A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BCB7B-962D-4C3D-B95E-7D50F7174C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1DC5CA-8D95-4443-AA0C-4A52CAFFB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A72E-7509-49C7-A3FA-FB15D82B4CFB}" type="datetimeFigureOut">
              <a:rPr lang="fr-FR" smtClean="0"/>
              <a:t>17/07/2021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7F31A51-DD59-4321-9C53-5E66F62FE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E8FF0F-E355-43D6-B89A-3D627887D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09C9F-5707-4E1E-AD5D-9B8D071B1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37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94A0D7B-7516-4134-A780-9A5C62DA5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E11AFC8-C16D-4ACC-ADE6-0BBA35F5B5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596B21-8E38-43D0-9695-6439C5B231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19A72E-7509-49C7-A3FA-FB15D82B4CFB}" type="datetimeFigureOut">
              <a:rPr lang="fr-FR" smtClean="0"/>
              <a:t>17/07/2021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45F137-E294-455D-90F0-9F668D2A85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883DAD-2CA3-45B6-B752-CC5E2D2FE3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09C9F-5707-4E1E-AD5D-9B8D071B1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2983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9E0EEC-9561-4F9F-AD1A-B641287C3B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90255"/>
            <a:ext cx="9144000" cy="1219708"/>
          </a:xfrm>
          <a:solidFill>
            <a:srgbClr val="00B0F0"/>
          </a:solidFill>
        </p:spPr>
        <p:txBody>
          <a:bodyPr/>
          <a:lstStyle/>
          <a:p>
            <a:r>
              <a:rPr lang="fr-FR" b="1" dirty="0">
                <a:solidFill>
                  <a:srgbClr val="FEFEFE"/>
                </a:solidFill>
              </a:rPr>
              <a:t>Quelle est la règle ?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28E0CB4-F535-494A-88A1-DC2417ED8A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4400" dirty="0"/>
              <a:t>Le pluriel des noms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01DF116-582E-4194-9840-E885F43FEFE9}"/>
              </a:ext>
            </a:extLst>
          </p:cNvPr>
          <p:cNvSpPr txBox="1"/>
          <p:nvPr/>
        </p:nvSpPr>
        <p:spPr>
          <a:xfrm>
            <a:off x="8305800" y="6229866"/>
            <a:ext cx="3680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PERIODE 1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227F668-0B22-4223-B264-0C906566EF28}"/>
              </a:ext>
            </a:extLst>
          </p:cNvPr>
          <p:cNvGrpSpPr/>
          <p:nvPr/>
        </p:nvGrpSpPr>
        <p:grpSpPr>
          <a:xfrm>
            <a:off x="275825" y="220133"/>
            <a:ext cx="1358241" cy="1141944"/>
            <a:chOff x="978558" y="572028"/>
            <a:chExt cx="1358241" cy="1141944"/>
          </a:xfrm>
        </p:grpSpPr>
        <p:sp>
          <p:nvSpPr>
            <p:cNvPr id="9" name="Corde 8">
              <a:extLst>
                <a:ext uri="{FF2B5EF4-FFF2-40B4-BE49-F238E27FC236}">
                  <a16:creationId xmlns:a16="http://schemas.microsoft.com/office/drawing/2014/main" id="{9BC5AB0A-FBF9-4DBE-9350-DD4B75190006}"/>
                </a:ext>
              </a:extLst>
            </p:cNvPr>
            <p:cNvSpPr/>
            <p:nvPr/>
          </p:nvSpPr>
          <p:spPr>
            <a:xfrm>
              <a:off x="978558" y="748772"/>
              <a:ext cx="965200" cy="965200"/>
            </a:xfrm>
            <a:prstGeom prst="chord">
              <a:avLst/>
            </a:prstGeom>
            <a:solidFill>
              <a:srgbClr val="F494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4944A"/>
                </a:solidFill>
              </a:endParaRPr>
            </a:p>
          </p:txBody>
        </p:sp>
        <p:sp>
          <p:nvSpPr>
            <p:cNvPr id="10" name="Corde 9">
              <a:extLst>
                <a:ext uri="{FF2B5EF4-FFF2-40B4-BE49-F238E27FC236}">
                  <a16:creationId xmlns:a16="http://schemas.microsoft.com/office/drawing/2014/main" id="{EAD7C9B6-05B5-4BDB-91B8-F9CCC5C259D6}"/>
                </a:ext>
              </a:extLst>
            </p:cNvPr>
            <p:cNvSpPr/>
            <p:nvPr/>
          </p:nvSpPr>
          <p:spPr>
            <a:xfrm rot="10800000">
              <a:off x="1371599" y="572028"/>
              <a:ext cx="965200" cy="965200"/>
            </a:xfrm>
            <a:prstGeom prst="chord">
              <a:avLst/>
            </a:prstGeom>
            <a:solidFill>
              <a:srgbClr val="9EC9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B6188A24-AEC5-4A3E-9E0F-2F94EFE81666}"/>
                </a:ext>
              </a:extLst>
            </p:cNvPr>
            <p:cNvSpPr txBox="1"/>
            <p:nvPr/>
          </p:nvSpPr>
          <p:spPr>
            <a:xfrm rot="19973461">
              <a:off x="1042160" y="1046707"/>
              <a:ext cx="6688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chemeClr val="bg1"/>
                  </a:solidFill>
                </a:rPr>
                <a:t>CE1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386D66F-DDBB-4B95-B529-BE3E4F2A88A3}"/>
                </a:ext>
              </a:extLst>
            </p:cNvPr>
            <p:cNvSpPr txBox="1"/>
            <p:nvPr/>
          </p:nvSpPr>
          <p:spPr>
            <a:xfrm rot="19973461">
              <a:off x="1625516" y="816747"/>
              <a:ext cx="6688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chemeClr val="bg1"/>
                  </a:solidFill>
                </a:rPr>
                <a:t>CE2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E55DCA4C-C16A-4B2C-A5B1-2DB97AF11D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45" y="6036734"/>
            <a:ext cx="2100195" cy="60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092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174664-306D-4E3B-87A6-446B2889A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533" y="18255"/>
            <a:ext cx="9423400" cy="1325563"/>
          </a:xfrm>
        </p:spPr>
        <p:txBody>
          <a:bodyPr/>
          <a:lstStyle/>
          <a:p>
            <a:r>
              <a:rPr lang="fr-FR" b="1" dirty="0"/>
              <a:t>Quelle est la règle ?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361A36-1C11-4B55-8BFB-0A22B18B3C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fr-FR" sz="4000" dirty="0"/>
              <a:t>le vélo </a:t>
            </a:r>
            <a:r>
              <a:rPr lang="fr-FR" sz="4000" dirty="0">
                <a:sym typeface="Wingdings" panose="05000000000000000000" pitchFamily="2" charset="2"/>
              </a:rPr>
              <a:t> les vélos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fr-FR" sz="4000" dirty="0">
                <a:sym typeface="Wingdings" panose="05000000000000000000" pitchFamily="2" charset="2"/>
              </a:rPr>
              <a:t>la voiture  les voitures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fr-FR" sz="4000" dirty="0">
                <a:sym typeface="Wingdings" panose="05000000000000000000" pitchFamily="2" charset="2"/>
              </a:rPr>
              <a:t>une table  des tables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fr-FR" sz="4000" dirty="0">
                <a:sym typeface="Wingdings" panose="05000000000000000000" pitchFamily="2" charset="2"/>
              </a:rPr>
              <a:t>une femme  des femmes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fr-FR" sz="4000" dirty="0">
                <a:sym typeface="Wingdings" panose="05000000000000000000" pitchFamily="2" charset="2"/>
              </a:rPr>
              <a:t>le magasin  les magasins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un détail  </a:t>
            </a:r>
            <a:r>
              <a:rPr lang="fr-FR" sz="40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d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es détails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30E1E7-82E6-4BC3-8449-28C1EEDB3A91}"/>
              </a:ext>
            </a:extLst>
          </p:cNvPr>
          <p:cNvSpPr txBox="1"/>
          <p:nvPr/>
        </p:nvSpPr>
        <p:spPr>
          <a:xfrm>
            <a:off x="8305800" y="6229866"/>
            <a:ext cx="3680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PERIODE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A52ADA0-F3E8-439C-B894-18A7D390D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3" y="46883"/>
            <a:ext cx="852621" cy="39909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CC8E195-5C83-48B2-913A-83FA3B2833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458688">
            <a:off x="112980" y="390396"/>
            <a:ext cx="857370" cy="73352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43C35B-D3DB-4DB6-A980-72FD301009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895974" y="2843993"/>
            <a:ext cx="5146118" cy="82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330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174664-306D-4E3B-87A6-446B2889A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533" y="18255"/>
            <a:ext cx="9423400" cy="1325563"/>
          </a:xfrm>
        </p:spPr>
        <p:txBody>
          <a:bodyPr/>
          <a:lstStyle/>
          <a:p>
            <a:r>
              <a:rPr lang="fr-FR" b="1" dirty="0"/>
              <a:t>Quelle est la règle ?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361A36-1C11-4B55-8BFB-0A22B18B3C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fr-FR" sz="4000" dirty="0"/>
              <a:t>le vélo </a:t>
            </a:r>
            <a:r>
              <a:rPr lang="fr-FR" sz="4000" dirty="0">
                <a:sym typeface="Wingdings" panose="05000000000000000000" pitchFamily="2" charset="2"/>
              </a:rPr>
              <a:t> les vélo</a:t>
            </a:r>
            <a:r>
              <a:rPr lang="fr-FR" sz="4000" dirty="0">
                <a:solidFill>
                  <a:srgbClr val="FF0000"/>
                </a:solidFill>
                <a:sym typeface="Wingdings" panose="05000000000000000000" pitchFamily="2" charset="2"/>
              </a:rPr>
              <a:t>s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fr-FR" sz="4000" dirty="0">
                <a:sym typeface="Wingdings" panose="05000000000000000000" pitchFamily="2" charset="2"/>
              </a:rPr>
              <a:t>la voiture  les voiture</a:t>
            </a:r>
            <a:r>
              <a:rPr lang="fr-FR" sz="4000" dirty="0">
                <a:solidFill>
                  <a:srgbClr val="FF0000"/>
                </a:solidFill>
                <a:sym typeface="Wingdings" panose="05000000000000000000" pitchFamily="2" charset="2"/>
              </a:rPr>
              <a:t>s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fr-FR" sz="4000" dirty="0">
                <a:sym typeface="Wingdings" panose="05000000000000000000" pitchFamily="2" charset="2"/>
              </a:rPr>
              <a:t>une table  des table</a:t>
            </a:r>
            <a:r>
              <a:rPr lang="fr-FR" sz="4000" dirty="0">
                <a:solidFill>
                  <a:srgbClr val="FF0000"/>
                </a:solidFill>
                <a:sym typeface="Wingdings" panose="05000000000000000000" pitchFamily="2" charset="2"/>
              </a:rPr>
              <a:t>s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fr-FR" sz="4000" dirty="0">
                <a:sym typeface="Wingdings" panose="05000000000000000000" pitchFamily="2" charset="2"/>
              </a:rPr>
              <a:t>une femme  des femme</a:t>
            </a:r>
            <a:r>
              <a:rPr lang="fr-FR" sz="4000" dirty="0">
                <a:solidFill>
                  <a:srgbClr val="FF0000"/>
                </a:solidFill>
                <a:sym typeface="Wingdings" panose="05000000000000000000" pitchFamily="2" charset="2"/>
              </a:rPr>
              <a:t>s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fr-FR" sz="4000" dirty="0">
                <a:sym typeface="Wingdings" panose="05000000000000000000" pitchFamily="2" charset="2"/>
              </a:rPr>
              <a:t>le magasin les magasin</a:t>
            </a:r>
            <a:r>
              <a:rPr lang="fr-FR" sz="4000" dirty="0">
                <a:solidFill>
                  <a:srgbClr val="FF0000"/>
                </a:solidFill>
                <a:sym typeface="Wingdings" panose="05000000000000000000" pitchFamily="2" charset="2"/>
              </a:rPr>
              <a:t>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un détail  des détail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30E1E7-82E6-4BC3-8449-28C1EEDB3A91}"/>
              </a:ext>
            </a:extLst>
          </p:cNvPr>
          <p:cNvSpPr txBox="1"/>
          <p:nvPr/>
        </p:nvSpPr>
        <p:spPr>
          <a:xfrm>
            <a:off x="8305800" y="6229866"/>
            <a:ext cx="3680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PERIODE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A52ADA0-F3E8-439C-B894-18A7D390D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3" y="46883"/>
            <a:ext cx="852621" cy="39909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CC8E195-5C83-48B2-913A-83FA3B2833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458688">
            <a:off x="112980" y="390396"/>
            <a:ext cx="857370" cy="73352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43C35B-D3DB-4DB6-A980-72FD301009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895974" y="2843993"/>
            <a:ext cx="5146118" cy="82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017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174664-306D-4E3B-87A6-446B2889A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533" y="18255"/>
            <a:ext cx="9423400" cy="1325563"/>
          </a:xfrm>
        </p:spPr>
        <p:txBody>
          <a:bodyPr/>
          <a:lstStyle/>
          <a:p>
            <a:r>
              <a:rPr lang="fr-FR" b="1" dirty="0"/>
              <a:t>Quelle est la règle ?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361A36-1C11-4B55-8BFB-0A22B18B3C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dirty="0">
                <a:solidFill>
                  <a:schemeClr val="tx1"/>
                </a:solidFill>
              </a:rPr>
              <a:t>un château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  des châteaux</a:t>
            </a:r>
          </a:p>
          <a:p>
            <a:pPr algn="ctr"/>
            <a:r>
              <a:rPr lang="fr-FR" sz="40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le bateau 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 les bateaux</a:t>
            </a:r>
          </a:p>
          <a:p>
            <a:pPr algn="ctr"/>
            <a:endParaRPr lang="fr-FR" sz="4000" dirty="0">
              <a:solidFill>
                <a:prstClr val="black"/>
              </a:solidFill>
              <a:latin typeface="Calibri" panose="020F0502020204030204"/>
              <a:sym typeface="Wingdings" panose="05000000000000000000" pitchFamily="2" charset="2"/>
            </a:endParaRPr>
          </a:p>
          <a:p>
            <a:pPr algn="ctr"/>
            <a:r>
              <a:rPr lang="fr-FR" sz="40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le tuyau 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 les tuyaux</a:t>
            </a:r>
          </a:p>
          <a:p>
            <a:pPr algn="ctr"/>
            <a:r>
              <a:rPr lang="fr-FR" sz="40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un noyau 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 des noyaux</a:t>
            </a:r>
            <a:endParaRPr lang="fr-FR" sz="3600" dirty="0">
              <a:solidFill>
                <a:schemeClr val="tx1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30E1E7-82E6-4BC3-8449-28C1EEDB3A91}"/>
              </a:ext>
            </a:extLst>
          </p:cNvPr>
          <p:cNvSpPr txBox="1"/>
          <p:nvPr/>
        </p:nvSpPr>
        <p:spPr>
          <a:xfrm>
            <a:off x="8305800" y="6229866"/>
            <a:ext cx="3680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PERIODE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A52ADA0-F3E8-439C-B894-18A7D390D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3" y="46883"/>
            <a:ext cx="852621" cy="39909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CC8E195-5C83-48B2-913A-83FA3B2833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458688">
            <a:off x="112980" y="390396"/>
            <a:ext cx="857370" cy="73352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43C35B-D3DB-4DB6-A980-72FD301009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895974" y="2843993"/>
            <a:ext cx="5146118" cy="82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11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174664-306D-4E3B-87A6-446B2889A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533" y="18255"/>
            <a:ext cx="9423400" cy="1325563"/>
          </a:xfrm>
        </p:spPr>
        <p:txBody>
          <a:bodyPr/>
          <a:lstStyle/>
          <a:p>
            <a:r>
              <a:rPr lang="fr-FR" b="1" dirty="0"/>
              <a:t>Quelle est la règle ?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361A36-1C11-4B55-8BFB-0A22B18B3C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dirty="0">
                <a:solidFill>
                  <a:schemeClr val="tx1"/>
                </a:solidFill>
              </a:rPr>
              <a:t>un chât</a:t>
            </a:r>
            <a:r>
              <a:rPr lang="fr-FR" sz="4000" b="1" u="sng" dirty="0">
                <a:solidFill>
                  <a:schemeClr val="tx1"/>
                </a:solidFill>
              </a:rPr>
              <a:t>eau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  des château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x</a:t>
            </a:r>
          </a:p>
          <a:p>
            <a:pPr algn="ctr"/>
            <a:r>
              <a:rPr lang="fr-FR" sz="40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le bat</a:t>
            </a:r>
            <a:r>
              <a:rPr lang="fr-FR" sz="4000" b="1" u="sng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eau 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 les bateau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x</a:t>
            </a:r>
          </a:p>
          <a:p>
            <a:pPr algn="ctr"/>
            <a:endParaRPr lang="fr-FR" sz="4000" dirty="0">
              <a:solidFill>
                <a:prstClr val="black"/>
              </a:solidFill>
              <a:latin typeface="Calibri" panose="020F0502020204030204"/>
              <a:sym typeface="Wingdings" panose="05000000000000000000" pitchFamily="2" charset="2"/>
            </a:endParaRPr>
          </a:p>
          <a:p>
            <a:pPr algn="ctr"/>
            <a:r>
              <a:rPr lang="fr-FR" sz="40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le tuy</a:t>
            </a:r>
            <a:r>
              <a:rPr lang="fr-FR" sz="4000" b="1" u="sng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au</a:t>
            </a:r>
            <a:r>
              <a:rPr lang="fr-FR" sz="40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 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 les tuyau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x</a:t>
            </a:r>
          </a:p>
          <a:p>
            <a:pPr algn="ctr"/>
            <a:r>
              <a:rPr lang="fr-FR" sz="40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un noy</a:t>
            </a:r>
            <a:r>
              <a:rPr lang="fr-FR" sz="4000" b="1" u="sng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au</a:t>
            </a:r>
            <a:r>
              <a:rPr lang="fr-FR" sz="40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 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 des noyau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x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30E1E7-82E6-4BC3-8449-28C1EEDB3A91}"/>
              </a:ext>
            </a:extLst>
          </p:cNvPr>
          <p:cNvSpPr txBox="1"/>
          <p:nvPr/>
        </p:nvSpPr>
        <p:spPr>
          <a:xfrm>
            <a:off x="8305800" y="6229866"/>
            <a:ext cx="3680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PERIODE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A52ADA0-F3E8-439C-B894-18A7D390D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3" y="46883"/>
            <a:ext cx="852621" cy="39909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CC8E195-5C83-48B2-913A-83FA3B2833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458688">
            <a:off x="112980" y="390396"/>
            <a:ext cx="857370" cy="73352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43C35B-D3DB-4DB6-A980-72FD301009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895974" y="2843993"/>
            <a:ext cx="5146118" cy="82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314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174664-306D-4E3B-87A6-446B2889A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533" y="18255"/>
            <a:ext cx="9423400" cy="1325563"/>
          </a:xfrm>
        </p:spPr>
        <p:txBody>
          <a:bodyPr/>
          <a:lstStyle/>
          <a:p>
            <a:r>
              <a:rPr lang="fr-FR" b="1" dirty="0"/>
              <a:t>La règle :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30E1E7-82E6-4BC3-8449-28C1EEDB3A91}"/>
              </a:ext>
            </a:extLst>
          </p:cNvPr>
          <p:cNvSpPr txBox="1"/>
          <p:nvPr/>
        </p:nvSpPr>
        <p:spPr>
          <a:xfrm>
            <a:off x="8305800" y="6229866"/>
            <a:ext cx="3680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PERIODE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A52ADA0-F3E8-439C-B894-18A7D390D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3" y="46883"/>
            <a:ext cx="852621" cy="39909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CC8E195-5C83-48B2-913A-83FA3B2833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458688">
            <a:off x="112980" y="390396"/>
            <a:ext cx="857370" cy="73352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43C35B-D3DB-4DB6-A980-72FD301009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895974" y="2843993"/>
            <a:ext cx="5146118" cy="820204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D4EAC1DA-4E79-41BB-96EC-65AD6569707A}"/>
              </a:ext>
            </a:extLst>
          </p:cNvPr>
          <p:cNvGrpSpPr/>
          <p:nvPr/>
        </p:nvGrpSpPr>
        <p:grpSpPr>
          <a:xfrm>
            <a:off x="551528" y="1104795"/>
            <a:ext cx="9639705" cy="5364094"/>
            <a:chOff x="0" y="0"/>
            <a:chExt cx="9639705" cy="5364094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1CD1CE5-962A-4D83-9955-C0D2BC408B3A}"/>
                </a:ext>
              </a:extLst>
            </p:cNvPr>
            <p:cNvSpPr/>
            <p:nvPr/>
          </p:nvSpPr>
          <p:spPr>
            <a:xfrm>
              <a:off x="0" y="0"/>
              <a:ext cx="9639705" cy="5364094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Rectangle : coins arrondis 4">
              <a:extLst>
                <a:ext uri="{FF2B5EF4-FFF2-40B4-BE49-F238E27FC236}">
                  <a16:creationId xmlns:a16="http://schemas.microsoft.com/office/drawing/2014/main" id="{1CE75B36-9764-42ED-875F-0570AA51DE64}"/>
                </a:ext>
              </a:extLst>
            </p:cNvPr>
            <p:cNvSpPr txBox="1"/>
            <p:nvPr/>
          </p:nvSpPr>
          <p:spPr>
            <a:xfrm>
              <a:off x="0" y="0"/>
              <a:ext cx="9639705" cy="16092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fr-FR" sz="6500" kern="120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11F50B7-0FFB-40E4-B677-0E247A0E7DF8}"/>
              </a:ext>
            </a:extLst>
          </p:cNvPr>
          <p:cNvGrpSpPr/>
          <p:nvPr/>
        </p:nvGrpSpPr>
        <p:grpSpPr>
          <a:xfrm>
            <a:off x="845847" y="3838192"/>
            <a:ext cx="9051066" cy="2108105"/>
            <a:chOff x="294319" y="2733397"/>
            <a:chExt cx="9051066" cy="210810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2C30764-519D-4A10-A262-4B632E10B2BC}"/>
                </a:ext>
              </a:extLst>
            </p:cNvPr>
            <p:cNvSpPr/>
            <p:nvPr/>
          </p:nvSpPr>
          <p:spPr>
            <a:xfrm>
              <a:off x="294319" y="2733397"/>
              <a:ext cx="9051066" cy="2108105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Rectangle : coins arrondis 6">
              <a:extLst>
                <a:ext uri="{FF2B5EF4-FFF2-40B4-BE49-F238E27FC236}">
                  <a16:creationId xmlns:a16="http://schemas.microsoft.com/office/drawing/2014/main" id="{8AF5BEA6-5706-4237-8A76-B1DD8EAEFD04}"/>
                </a:ext>
              </a:extLst>
            </p:cNvPr>
            <p:cNvSpPr txBox="1"/>
            <p:nvPr/>
          </p:nvSpPr>
          <p:spPr>
            <a:xfrm>
              <a:off x="356063" y="2795141"/>
              <a:ext cx="8927578" cy="19846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0" tIns="76200" rIns="101600" bIns="762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4000" b="1" kern="1200" dirty="0"/>
                <a:t>-au,-eau :</a:t>
              </a:r>
            </a:p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4000" kern="1200" dirty="0"/>
                <a:t>Pluriel en -x</a:t>
              </a:r>
            </a:p>
          </p:txBody>
        </p:sp>
      </p:grp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FAAE5BB-94A9-4014-AC04-E4830FA9AAFB}"/>
              </a:ext>
            </a:extLst>
          </p:cNvPr>
          <p:cNvSpPr/>
          <p:nvPr/>
        </p:nvSpPr>
        <p:spPr>
          <a:xfrm>
            <a:off x="530093" y="1676914"/>
            <a:ext cx="9639705" cy="17520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/>
              <a:t>Mettre un – s</a:t>
            </a:r>
            <a:r>
              <a:rPr lang="fr-FR" sz="4000" dirty="0"/>
              <a:t> au pluriel </a:t>
            </a:r>
          </a:p>
        </p:txBody>
      </p:sp>
    </p:spTree>
    <p:extLst>
      <p:ext uri="{BB962C8B-B14F-4D97-AF65-F5344CB8AC3E}">
        <p14:creationId xmlns:p14="http://schemas.microsoft.com/office/powerpoint/2010/main" val="2345180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174664-306D-4E3B-87A6-446B2889A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533" y="18255"/>
            <a:ext cx="9423400" cy="1325563"/>
          </a:xfrm>
        </p:spPr>
        <p:txBody>
          <a:bodyPr/>
          <a:lstStyle/>
          <a:p>
            <a:r>
              <a:rPr lang="fr-FR" b="1" dirty="0"/>
              <a:t>Je m’entraine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30E1E7-82E6-4BC3-8449-28C1EEDB3A91}"/>
              </a:ext>
            </a:extLst>
          </p:cNvPr>
          <p:cNvSpPr txBox="1"/>
          <p:nvPr/>
        </p:nvSpPr>
        <p:spPr>
          <a:xfrm>
            <a:off x="8305800" y="6229866"/>
            <a:ext cx="3680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PERIODE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A52ADA0-F3E8-439C-B894-18A7D390D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3" y="46883"/>
            <a:ext cx="852621" cy="39909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CC8E195-5C83-48B2-913A-83FA3B2833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458688">
            <a:off x="112980" y="390396"/>
            <a:ext cx="857370" cy="73352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43C35B-D3DB-4DB6-A980-72FD301009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895974" y="2843993"/>
            <a:ext cx="5146118" cy="820204"/>
          </a:xfrm>
          <a:prstGeom prst="rect">
            <a:avLst/>
          </a:prstGeom>
        </p:spPr>
      </p:pic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3E6AE41C-D2C4-4542-9AFE-47D7180D6D0F}"/>
              </a:ext>
            </a:extLst>
          </p:cNvPr>
          <p:cNvSpPr txBox="1">
            <a:spLocks/>
          </p:cNvSpPr>
          <p:nvPr/>
        </p:nvSpPr>
        <p:spPr>
          <a:xfrm>
            <a:off x="838200" y="1480366"/>
            <a:ext cx="10515600" cy="5284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fr-FR" sz="5400" dirty="0">
                <a:latin typeface="Arial" panose="020B0604020202020204" pitchFamily="34" charset="0"/>
                <a:cs typeface="Arial" panose="020B0604020202020204" pitchFamily="34" charset="0"/>
              </a:rPr>
              <a:t>Pluriel de ‘chemise’ ?</a:t>
            </a:r>
          </a:p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fr-FR" sz="5400" dirty="0">
                <a:latin typeface="Arial" panose="020B0604020202020204" pitchFamily="34" charset="0"/>
                <a:cs typeface="Arial" panose="020B0604020202020204" pitchFamily="34" charset="0"/>
              </a:rPr>
              <a:t>Pluriel de ‘vélo’ ?</a:t>
            </a:r>
          </a:p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fr-FR" sz="5400" dirty="0">
                <a:latin typeface="Arial" panose="020B0604020202020204" pitchFamily="34" charset="0"/>
                <a:cs typeface="Arial" panose="020B0604020202020204" pitchFamily="34" charset="0"/>
              </a:rPr>
              <a:t>Pluriel de ‘tableau’ ?</a:t>
            </a:r>
          </a:p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fr-FR" sz="5400" dirty="0">
                <a:latin typeface="Arial" panose="020B0604020202020204" pitchFamily="34" charset="0"/>
                <a:cs typeface="Arial" panose="020B0604020202020204" pitchFamily="34" charset="0"/>
              </a:rPr>
              <a:t>Pluriel de ‘pâte’ ? </a:t>
            </a:r>
          </a:p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fr-FR" sz="5400" dirty="0">
                <a:latin typeface="Arial" panose="020B0604020202020204" pitchFamily="34" charset="0"/>
                <a:cs typeface="Arial" panose="020B0604020202020204" pitchFamily="34" charset="0"/>
              </a:rPr>
              <a:t>Pluriel de ‘préau’ ?</a:t>
            </a:r>
          </a:p>
        </p:txBody>
      </p:sp>
    </p:spTree>
    <p:extLst>
      <p:ext uri="{BB962C8B-B14F-4D97-AF65-F5344CB8AC3E}">
        <p14:creationId xmlns:p14="http://schemas.microsoft.com/office/powerpoint/2010/main" val="2975659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195</Words>
  <Application>Microsoft Office PowerPoint</Application>
  <PresentationFormat>Grand écran</PresentationFormat>
  <Paragraphs>47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Thème Office</vt:lpstr>
      <vt:lpstr>Quelle est la règle ? </vt:lpstr>
      <vt:lpstr>Quelle est la règle ? </vt:lpstr>
      <vt:lpstr>Quelle est la règle ? </vt:lpstr>
      <vt:lpstr>Quelle est la règle ? </vt:lpstr>
      <vt:lpstr>Quelle est la règle ? </vt:lpstr>
      <vt:lpstr>La règle : </vt:lpstr>
      <vt:lpstr>Je m’entraine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Activité d’oral</dc:title>
  <dc:creator>MHF</dc:creator>
  <cp:lastModifiedBy>MH</cp:lastModifiedBy>
  <cp:revision>13</cp:revision>
  <dcterms:created xsi:type="dcterms:W3CDTF">2021-07-17T07:25:24Z</dcterms:created>
  <dcterms:modified xsi:type="dcterms:W3CDTF">2021-07-17T12:36:15Z</dcterms:modified>
</cp:coreProperties>
</file>