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279" r:id="rId2"/>
    <p:sldId id="278" r:id="rId3"/>
    <p:sldId id="282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>
        <p:scale>
          <a:sx n="88" d="100"/>
          <a:sy n="88" d="100"/>
        </p:scale>
        <p:origin x="423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13/03/2026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X/3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13/03/2026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13/03/2026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13/03/2026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13/03/2026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85D486-C980-905E-E1D5-8D94932A1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B25C69FA-7A91-E564-8AF7-76DB4EBB25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0C086E92-6CC2-D326-E65E-B0D74B08C9BB}"/>
              </a:ext>
            </a:extLst>
          </p:cNvPr>
          <p:cNvSpPr txBox="1"/>
          <p:nvPr/>
        </p:nvSpPr>
        <p:spPr>
          <a:xfrm>
            <a:off x="585588" y="2471057"/>
            <a:ext cx="8362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Je sais écrire un poème à la manière de Pierre Gamarra</a:t>
            </a:r>
          </a:p>
        </p:txBody>
      </p:sp>
    </p:spTree>
    <p:extLst>
      <p:ext uri="{BB962C8B-B14F-4D97-AF65-F5344CB8AC3E}">
        <p14:creationId xmlns:p14="http://schemas.microsoft.com/office/powerpoint/2010/main" val="1959986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C7EA5A1-C711-9CE1-E7C4-F553F5B80620}"/>
              </a:ext>
            </a:extLst>
          </p:cNvPr>
          <p:cNvSpPr txBox="1"/>
          <p:nvPr/>
        </p:nvSpPr>
        <p:spPr>
          <a:xfrm>
            <a:off x="1197429" y="359229"/>
            <a:ext cx="5651046" cy="6417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fr-FR" sz="1600" b="1" u="sng" kern="100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Mon cartable</a:t>
            </a:r>
            <a:endParaRPr lang="fr-FR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fr-FR" sz="1400" b="1" kern="100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Mon cartable a mille odeurs,</a:t>
            </a:r>
            <a:br>
              <a:rPr lang="fr-FR" sz="1400" b="1" kern="100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fr-FR" sz="1400" b="1" kern="100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mon cartable sent la pomme,</a:t>
            </a:r>
            <a:br>
              <a:rPr lang="fr-FR" sz="1400" b="1" kern="100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fr-FR" sz="1400" b="1" kern="100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le livre, l'encre, la gomme</a:t>
            </a:r>
            <a:br>
              <a:rPr lang="fr-FR" sz="1400" b="1" kern="100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fr-FR" sz="1400" b="1" kern="100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et les crayons de couleurs.</a:t>
            </a:r>
            <a:endParaRPr lang="fr-FR" sz="1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Mon cartable sent l'orange,</a:t>
            </a:r>
            <a:b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 bison et le nougat,</a:t>
            </a:r>
            <a:b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il sent tout ce que l'on mange</a:t>
            </a:r>
            <a:b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et ce qu'on ne mange pas.</a:t>
            </a:r>
            <a:b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fr-FR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buNone/>
            </a:pPr>
            <a: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 figue, la mandarine,</a:t>
            </a:r>
            <a:b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 papier d'argent ou d'or,</a:t>
            </a:r>
            <a:b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et la coquille marine,</a:t>
            </a:r>
            <a:b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les bateaux sortants du port.</a:t>
            </a:r>
            <a:b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fr-FR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buNone/>
            </a:pPr>
            <a: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Les cow-boys et les noisettes,</a:t>
            </a:r>
            <a:b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 craie et le caramel,</a:t>
            </a:r>
            <a:b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les confettis de la fête,</a:t>
            </a:r>
            <a:b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les billes remplies de ciel.</a:t>
            </a:r>
            <a:b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fr-FR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buNone/>
            </a:pPr>
            <a: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Les longs cheveux de ma mère</a:t>
            </a:r>
            <a:b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et les joues de mon papa,</a:t>
            </a:r>
            <a:b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les matins dans la lumière,</a:t>
            </a:r>
            <a:b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 rose et le chocolat.</a:t>
            </a:r>
            <a:endParaRPr lang="fr-FR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buNone/>
            </a:pPr>
            <a: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fr-FR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buNone/>
            </a:pPr>
            <a: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fr-FR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buNone/>
            </a:pPr>
            <a:r>
              <a:rPr lang="fr-FR" sz="14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Pierre Gamarra</a:t>
            </a:r>
            <a:endParaRPr lang="fr-FR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277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242FC-A759-6E05-FFB0-37E777F791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406E743F-925A-61CF-0BB6-E07DCD787B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4" name="Accolade fermante 3">
            <a:extLst>
              <a:ext uri="{FF2B5EF4-FFF2-40B4-BE49-F238E27FC236}">
                <a16:creationId xmlns:a16="http://schemas.microsoft.com/office/drawing/2014/main" id="{CCA5FD4C-27C1-2B51-1900-6B64E117CCCD}"/>
              </a:ext>
            </a:extLst>
          </p:cNvPr>
          <p:cNvSpPr/>
          <p:nvPr/>
        </p:nvSpPr>
        <p:spPr>
          <a:xfrm>
            <a:off x="5643795" y="673813"/>
            <a:ext cx="45719" cy="103414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Accolade fermante 4">
            <a:extLst>
              <a:ext uri="{FF2B5EF4-FFF2-40B4-BE49-F238E27FC236}">
                <a16:creationId xmlns:a16="http://schemas.microsoft.com/office/drawing/2014/main" id="{44C9181D-3628-520C-244E-E7B63E3285BF}"/>
              </a:ext>
            </a:extLst>
          </p:cNvPr>
          <p:cNvSpPr/>
          <p:nvPr/>
        </p:nvSpPr>
        <p:spPr>
          <a:xfrm>
            <a:off x="5651449" y="1858646"/>
            <a:ext cx="45719" cy="103414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08B250CA-9660-FE00-AD9D-00E0A040B4E5}"/>
              </a:ext>
            </a:extLst>
          </p:cNvPr>
          <p:cNvCxnSpPr/>
          <p:nvPr/>
        </p:nvCxnSpPr>
        <p:spPr>
          <a:xfrm flipH="1">
            <a:off x="5836984" y="1190884"/>
            <a:ext cx="127362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757191F5-CF32-C2DF-DA67-21ADF7779CE1}"/>
              </a:ext>
            </a:extLst>
          </p:cNvPr>
          <p:cNvCxnSpPr/>
          <p:nvPr/>
        </p:nvCxnSpPr>
        <p:spPr>
          <a:xfrm flipH="1">
            <a:off x="5836984" y="2195322"/>
            <a:ext cx="127362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02442870-0935-5BC1-CC4A-D0C53CA8F983}"/>
              </a:ext>
            </a:extLst>
          </p:cNvPr>
          <p:cNvSpPr txBox="1"/>
          <p:nvPr/>
        </p:nvSpPr>
        <p:spPr>
          <a:xfrm>
            <a:off x="7110612" y="972243"/>
            <a:ext cx="2095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Rimes embrassées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D0AAD04-902D-AD5A-CF4E-050838B712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0134" y="1927587"/>
            <a:ext cx="2145978" cy="493819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A9CE4A07-4FC3-5A0C-2E18-DFD12FF70A47}"/>
              </a:ext>
            </a:extLst>
          </p:cNvPr>
          <p:cNvSpPr txBox="1"/>
          <p:nvPr/>
        </p:nvSpPr>
        <p:spPr>
          <a:xfrm>
            <a:off x="1137557" y="370118"/>
            <a:ext cx="5622472" cy="6259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fr-FR" sz="1600" b="1" u="sng" kern="100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Mon cartable</a:t>
            </a:r>
            <a:endParaRPr lang="fr-FR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fr-FR" sz="1500" b="1" kern="100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Mon cartable a mille </a:t>
            </a:r>
            <a:r>
              <a:rPr lang="fr-FR" sz="1500" b="1" kern="100" dirty="0">
                <a:solidFill>
                  <a:srgbClr val="282828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odeurs</a:t>
            </a:r>
            <a:r>
              <a:rPr lang="fr-FR" sz="1500" b="1" kern="100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br>
              <a:rPr lang="fr-FR" sz="1500" b="1" kern="100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fr-FR" sz="1500" b="1" kern="100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mon cartable sent la </a:t>
            </a:r>
            <a:r>
              <a:rPr lang="fr-FR" sz="1500" b="1" kern="100" dirty="0">
                <a:solidFill>
                  <a:srgbClr val="282828"/>
                </a:solidFill>
                <a:effectLst/>
                <a:highlight>
                  <a:srgbClr val="FF00FF"/>
                </a:highlight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pomme</a:t>
            </a:r>
            <a:r>
              <a:rPr lang="fr-FR" sz="1500" b="1" kern="100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br>
              <a:rPr lang="fr-FR" sz="1500" b="1" kern="100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fr-FR" sz="1500" b="1" kern="100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le livre, l'encre, la </a:t>
            </a:r>
            <a:r>
              <a:rPr lang="fr-FR" sz="1500" b="1" kern="100" dirty="0">
                <a:solidFill>
                  <a:srgbClr val="282828"/>
                </a:solidFill>
                <a:effectLst/>
                <a:highlight>
                  <a:srgbClr val="FF00FF"/>
                </a:highlight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gomme</a:t>
            </a:r>
            <a:br>
              <a:rPr lang="fr-FR" sz="1500" b="1" kern="100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fr-FR" sz="1500" b="1" kern="100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et les crayons de </a:t>
            </a:r>
            <a:r>
              <a:rPr lang="fr-FR" sz="1500" b="1" kern="100" dirty="0">
                <a:solidFill>
                  <a:srgbClr val="282828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couleurs</a:t>
            </a:r>
            <a:r>
              <a:rPr lang="fr-FR" sz="1500" b="1" kern="100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fr-FR" sz="15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Mon cartable sent l'</a:t>
            </a:r>
            <a:r>
              <a:rPr lang="fr-FR" sz="1500" b="1" dirty="0">
                <a:solidFill>
                  <a:srgbClr val="282828"/>
                </a:solidFill>
                <a:effectLst/>
                <a:highlight>
                  <a:srgbClr val="00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orange</a:t>
            </a:r>
            <a: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</a:t>
            </a:r>
            <a:b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 bison et le </a:t>
            </a:r>
            <a:r>
              <a:rPr lang="fr-FR" sz="1500" b="1" dirty="0">
                <a:solidFill>
                  <a:srgbClr val="282828"/>
                </a:solidFill>
                <a:effectLst/>
                <a:highlight>
                  <a:srgbClr val="00FFF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nougat</a:t>
            </a:r>
            <a: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</a:t>
            </a:r>
            <a:b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il sent tout ce que l'on </a:t>
            </a:r>
            <a:r>
              <a:rPr lang="fr-FR" sz="1500" b="1" dirty="0">
                <a:solidFill>
                  <a:srgbClr val="282828"/>
                </a:solidFill>
                <a:effectLst/>
                <a:highlight>
                  <a:srgbClr val="00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mange</a:t>
            </a:r>
            <a:b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et ce qu'on ne mange </a:t>
            </a:r>
            <a:r>
              <a:rPr lang="fr-FR" sz="1500" b="1" dirty="0">
                <a:solidFill>
                  <a:srgbClr val="282828"/>
                </a:solidFill>
                <a:effectLst/>
                <a:highlight>
                  <a:srgbClr val="00FFF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pas</a:t>
            </a:r>
            <a: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b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fr-FR" sz="15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buNone/>
            </a:pPr>
            <a: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 figue, la mandarine,</a:t>
            </a:r>
            <a:b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 papier d'argent ou d'or,</a:t>
            </a:r>
            <a:b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et la coquille marine,</a:t>
            </a:r>
            <a:b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les bateaux sortants du port.</a:t>
            </a:r>
            <a:b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fr-FR" sz="15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buNone/>
            </a:pPr>
            <a: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Les cow-boys et les noisettes,</a:t>
            </a:r>
            <a:b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 craie et le caramel,</a:t>
            </a:r>
            <a:b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les confettis de la fête,</a:t>
            </a:r>
            <a:b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les billes remplies de ciel.</a:t>
            </a:r>
            <a:b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fr-FR" sz="15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buNone/>
            </a:pPr>
            <a: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Les longs cheveux de ma mère</a:t>
            </a:r>
            <a:b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et les joues de mon papa,</a:t>
            </a:r>
            <a:b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les matins dans la lumière,</a:t>
            </a:r>
            <a:b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 rose et le chocolat.</a:t>
            </a:r>
            <a:endParaRPr lang="fr-FR" sz="15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buNone/>
            </a:pPr>
            <a: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r>
              <a:rPr lang="fr-FR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</a:t>
            </a:r>
            <a:r>
              <a:rPr lang="fr-FR" sz="1500" b="1" dirty="0">
                <a:solidFill>
                  <a:srgbClr val="282828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Pierre Gamarra</a:t>
            </a:r>
            <a:endParaRPr lang="fr-FR" sz="1500" dirty="0"/>
          </a:p>
        </p:txBody>
      </p:sp>
    </p:spTree>
    <p:extLst>
      <p:ext uri="{BB962C8B-B14F-4D97-AF65-F5344CB8AC3E}">
        <p14:creationId xmlns:p14="http://schemas.microsoft.com/office/powerpoint/2010/main" val="117402084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307</Words>
  <Application>Microsoft Office PowerPoint</Application>
  <PresentationFormat>Affichage à l'écran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Times New Roman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camille philippe</cp:lastModifiedBy>
  <cp:revision>43</cp:revision>
  <dcterms:created xsi:type="dcterms:W3CDTF">2023-02-07T14:55:57Z</dcterms:created>
  <dcterms:modified xsi:type="dcterms:W3CDTF">2026-03-13T15:01:54Z</dcterms:modified>
</cp:coreProperties>
</file>