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88" r:id="rId3"/>
    <p:sldId id="290" r:id="rId4"/>
    <p:sldId id="291" r:id="rId5"/>
    <p:sldId id="292" r:id="rId6"/>
    <p:sldId id="293" r:id="rId7"/>
    <p:sldId id="294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" y="4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10579127" y="0"/>
            <a:ext cx="1613708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1800" dirty="0"/>
              <a:t>Séance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52311" y="0"/>
            <a:ext cx="10466588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397" y="367850"/>
            <a:ext cx="11179185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62870" y="6490151"/>
            <a:ext cx="1029129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6" y="6487146"/>
            <a:ext cx="1056376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81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42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11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36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51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109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626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736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12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08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621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16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38AFD0-CAAE-31C1-D6E7-1772E0E5C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8361BCF-BC39-60A3-502D-F34CC8F92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ECDC549-96FD-A39F-A212-A8AEAD053B5C}"/>
              </a:ext>
            </a:extLst>
          </p:cNvPr>
          <p:cNvSpPr txBox="1"/>
          <p:nvPr/>
        </p:nvSpPr>
        <p:spPr>
          <a:xfrm>
            <a:off x="3254188" y="2905780"/>
            <a:ext cx="6129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fr-FR" sz="2800" b="1" dirty="0">
                <a:solidFill>
                  <a:prstClr val="white"/>
                </a:solidFill>
                <a:latin typeface="Calibri" panose="020F0502020204030204"/>
              </a:rPr>
              <a:t>Je sais accorder le verbe avec </a:t>
            </a:r>
            <a:r>
              <a:rPr lang="fr-FR" sz="2800" b="1">
                <a:solidFill>
                  <a:prstClr val="white"/>
                </a:solidFill>
                <a:latin typeface="Calibri" panose="020F0502020204030204"/>
              </a:rPr>
              <a:t>son sujet. </a:t>
            </a:r>
            <a:endParaRPr lang="fr-FR" sz="2800" b="1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9315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C1A00-98A3-7AA2-027E-5279F81B0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F04C7235-E92C-7731-FA50-AC97ED5CE1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6626D22-751C-C8A5-0309-DF9632E0F115}"/>
              </a:ext>
            </a:extLst>
          </p:cNvPr>
          <p:cNvSpPr txBox="1"/>
          <p:nvPr/>
        </p:nvSpPr>
        <p:spPr>
          <a:xfrm>
            <a:off x="1132403" y="2301139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Cet élève cherche un crayon.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49D190-7D94-E1CF-200B-F31E427D3F8B}"/>
              </a:ext>
            </a:extLst>
          </p:cNvPr>
          <p:cNvSpPr/>
          <p:nvPr/>
        </p:nvSpPr>
        <p:spPr>
          <a:xfrm>
            <a:off x="2718978" y="2447431"/>
            <a:ext cx="1925690" cy="56159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0EC5D2-D17B-3D3E-6DCC-FFE13A4C1207}"/>
              </a:ext>
            </a:extLst>
          </p:cNvPr>
          <p:cNvSpPr/>
          <p:nvPr/>
        </p:nvSpPr>
        <p:spPr>
          <a:xfrm>
            <a:off x="4724105" y="2447432"/>
            <a:ext cx="4161522" cy="56159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47AC9A7-CF73-6478-E577-CF3A5F446D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727" y="3202633"/>
            <a:ext cx="1542422" cy="159119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DE988AD-C58F-CEBD-46F4-1BA4AC1EB426}"/>
              </a:ext>
            </a:extLst>
          </p:cNvPr>
          <p:cNvSpPr txBox="1"/>
          <p:nvPr/>
        </p:nvSpPr>
        <p:spPr>
          <a:xfrm>
            <a:off x="1027912" y="794582"/>
            <a:ext cx="9705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Indique le groupe sujet, le groupe verbal et recopie le verbe.</a:t>
            </a:r>
          </a:p>
        </p:txBody>
      </p:sp>
    </p:spTree>
    <p:extLst>
      <p:ext uri="{BB962C8B-B14F-4D97-AF65-F5344CB8AC3E}">
        <p14:creationId xmlns:p14="http://schemas.microsoft.com/office/powerpoint/2010/main" val="1256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ABB08-F680-076C-0FD6-9D79364DB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004E189D-5331-B61F-1836-57553DD045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F81C8EB-5F0E-B27D-47ED-B634681AF436}"/>
              </a:ext>
            </a:extLst>
          </p:cNvPr>
          <p:cNvSpPr txBox="1"/>
          <p:nvPr/>
        </p:nvSpPr>
        <p:spPr>
          <a:xfrm>
            <a:off x="906828" y="2301139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Ces élèves cherchent un crayon.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6B5CD3-BA5F-7767-548F-B09BB877D8FA}"/>
              </a:ext>
            </a:extLst>
          </p:cNvPr>
          <p:cNvSpPr/>
          <p:nvPr/>
        </p:nvSpPr>
        <p:spPr>
          <a:xfrm>
            <a:off x="2488864" y="2447431"/>
            <a:ext cx="2155804" cy="56159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066D40-EB0B-92A7-B133-D39A51A19EE6}"/>
              </a:ext>
            </a:extLst>
          </p:cNvPr>
          <p:cNvSpPr/>
          <p:nvPr/>
        </p:nvSpPr>
        <p:spPr>
          <a:xfrm>
            <a:off x="4724105" y="2447432"/>
            <a:ext cx="4310894" cy="56159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43564EF-27FD-99FB-DBC3-885E4F9A2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727" y="3202633"/>
            <a:ext cx="1542422" cy="159119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A314101-FCDF-47B2-3350-A9E7DF6C190C}"/>
              </a:ext>
            </a:extLst>
          </p:cNvPr>
          <p:cNvSpPr txBox="1"/>
          <p:nvPr/>
        </p:nvSpPr>
        <p:spPr>
          <a:xfrm>
            <a:off x="1027912" y="794582"/>
            <a:ext cx="9705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Indique le groupe sujet, le groupe verbal et recopie le verbe.</a:t>
            </a:r>
          </a:p>
        </p:txBody>
      </p:sp>
    </p:spTree>
    <p:extLst>
      <p:ext uri="{BB962C8B-B14F-4D97-AF65-F5344CB8AC3E}">
        <p14:creationId xmlns:p14="http://schemas.microsoft.com/office/powerpoint/2010/main" val="322812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E12C6-321D-3823-0DAD-0F72A5193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1100BA9-7C75-6840-C7B5-C655996D6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ED8F30B-9C29-775C-7C00-AC9B12B9E1E9}"/>
              </a:ext>
            </a:extLst>
          </p:cNvPr>
          <p:cNvSpPr txBox="1"/>
          <p:nvPr/>
        </p:nvSpPr>
        <p:spPr>
          <a:xfrm>
            <a:off x="979496" y="3141090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Ces élèves cherche</a:t>
            </a:r>
            <a:r>
              <a:rPr lang="fr-FR" sz="4000" i="1" dirty="0">
                <a:solidFill>
                  <a:srgbClr val="FF0000"/>
                </a:solidFill>
                <a:latin typeface="Calibri" panose="020F0502020204030204"/>
              </a:rPr>
              <a:t>nt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 un crayon.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C8D958-6451-4613-2AB7-E0E8439D6A2D}"/>
              </a:ext>
            </a:extLst>
          </p:cNvPr>
          <p:cNvSpPr/>
          <p:nvPr/>
        </p:nvSpPr>
        <p:spPr>
          <a:xfrm>
            <a:off x="2579698" y="3214236"/>
            <a:ext cx="2155804" cy="56159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r-FR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3186CB2-0F4D-6243-6A52-FF157DCEB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339" y="3971698"/>
            <a:ext cx="1542422" cy="15911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9F4066E-97B0-542C-ADB1-84960757EB31}"/>
              </a:ext>
            </a:extLst>
          </p:cNvPr>
          <p:cNvSpPr txBox="1"/>
          <p:nvPr/>
        </p:nvSpPr>
        <p:spPr>
          <a:xfrm>
            <a:off x="2444958" y="1538274"/>
            <a:ext cx="6765653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Cet élève cherche un crayon.</a:t>
            </a:r>
          </a:p>
          <a:p>
            <a:endParaRPr lang="fr-FR" sz="1100" i="1" dirty="0">
              <a:solidFill>
                <a:srgbClr val="FF0000"/>
              </a:solidFill>
              <a:latin typeface="Calibri" panose="020F0502020204030204"/>
            </a:endParaRPr>
          </a:p>
          <a:p>
            <a:r>
              <a:rPr lang="fr-FR" sz="1100" i="1" dirty="0">
                <a:solidFill>
                  <a:srgbClr val="FF0000"/>
                </a:solidFill>
                <a:latin typeface="Calibri" panose="020F0502020204030204"/>
              </a:rPr>
              <a:t>Mettre les engrenages sujet verbe</a:t>
            </a:r>
            <a:endParaRPr lang="fr-FR" sz="1100" dirty="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5FBE5C0-F6BF-57B6-5153-0C20B2C5F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958" y="1656951"/>
            <a:ext cx="2050614" cy="59136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83FB383-F0B9-B6A1-E572-943F57055F63}"/>
              </a:ext>
            </a:extLst>
          </p:cNvPr>
          <p:cNvSpPr txBox="1"/>
          <p:nvPr/>
        </p:nvSpPr>
        <p:spPr>
          <a:xfrm>
            <a:off x="1027912" y="794582"/>
            <a:ext cx="9705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Recopie la phrase au pluriel.</a:t>
            </a:r>
          </a:p>
        </p:txBody>
      </p:sp>
    </p:spTree>
    <p:extLst>
      <p:ext uri="{BB962C8B-B14F-4D97-AF65-F5344CB8AC3E}">
        <p14:creationId xmlns:p14="http://schemas.microsoft.com/office/powerpoint/2010/main" val="16948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685EF-A5DC-F8D3-D9B2-62AE60605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33C3A4E6-4D72-5E1F-5BA4-3EED3060BC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AAE42D7-FFB5-78DB-2509-AF5613BB02C4}"/>
              </a:ext>
            </a:extLst>
          </p:cNvPr>
          <p:cNvSpPr txBox="1"/>
          <p:nvPr/>
        </p:nvSpPr>
        <p:spPr>
          <a:xfrm>
            <a:off x="1132403" y="2301139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2061328-B8F9-274E-6DED-1DFC4DB98CC0}"/>
              </a:ext>
            </a:extLst>
          </p:cNvPr>
          <p:cNvSpPr txBox="1"/>
          <p:nvPr/>
        </p:nvSpPr>
        <p:spPr>
          <a:xfrm>
            <a:off x="308837" y="2655082"/>
            <a:ext cx="4814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Leur maitresse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237EB3-4BF6-35FC-483E-FD22FF1E7720}"/>
              </a:ext>
            </a:extLst>
          </p:cNvPr>
          <p:cNvSpPr txBox="1"/>
          <p:nvPr/>
        </p:nvSpPr>
        <p:spPr>
          <a:xfrm>
            <a:off x="4936347" y="1640302"/>
            <a:ext cx="63755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distribue les cahiers.</a:t>
            </a:r>
          </a:p>
          <a:p>
            <a:pPr defTabSz="457200"/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457200"/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457200"/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457200"/>
            <a:r>
              <a:rPr lang="fr-FR" sz="4000" i="1" dirty="0">
                <a:solidFill>
                  <a:prstClr val="black"/>
                </a:solidFill>
              </a:rPr>
              <a:t>            distribuent les cahiers.</a:t>
            </a:r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9286E03-1122-63F5-67FA-2C030A86D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071" y="1727605"/>
            <a:ext cx="4573526" cy="70788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F5A7EFC-FB30-772E-5EE8-D9A3891B3562}"/>
              </a:ext>
            </a:extLst>
          </p:cNvPr>
          <p:cNvSpPr txBox="1"/>
          <p:nvPr/>
        </p:nvSpPr>
        <p:spPr>
          <a:xfrm>
            <a:off x="1532408" y="718908"/>
            <a:ext cx="870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Indique le nombre (singulier ou pluriel) du groupe sujet puis choisis le bon groupe verbal.</a:t>
            </a:r>
          </a:p>
        </p:txBody>
      </p:sp>
    </p:spTree>
    <p:extLst>
      <p:ext uri="{BB962C8B-B14F-4D97-AF65-F5344CB8AC3E}">
        <p14:creationId xmlns:p14="http://schemas.microsoft.com/office/powerpoint/2010/main" val="402415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9B435-117D-80F2-7575-7A994EDCC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3019B92-EA56-8481-CA6F-BED94F4EA6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25452A7-726F-2577-9AD3-DFE0F5B06604}"/>
              </a:ext>
            </a:extLst>
          </p:cNvPr>
          <p:cNvSpPr txBox="1"/>
          <p:nvPr/>
        </p:nvSpPr>
        <p:spPr>
          <a:xfrm>
            <a:off x="1132403" y="2301139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2FBDA03-0C58-F993-74DA-0CB48171164D}"/>
              </a:ext>
            </a:extLst>
          </p:cNvPr>
          <p:cNvSpPr txBox="1"/>
          <p:nvPr/>
        </p:nvSpPr>
        <p:spPr>
          <a:xfrm>
            <a:off x="308837" y="2655083"/>
            <a:ext cx="5444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Les élèves de CE2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1FB23D4-CEA4-6B8B-AE18-EE67068CF3F3}"/>
              </a:ext>
            </a:extLst>
          </p:cNvPr>
          <p:cNvSpPr txBox="1"/>
          <p:nvPr/>
        </p:nvSpPr>
        <p:spPr>
          <a:xfrm>
            <a:off x="4936347" y="1640302"/>
            <a:ext cx="63755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 posent des additions.</a:t>
            </a:r>
          </a:p>
          <a:p>
            <a:pPr defTabSz="457200"/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457200"/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  <a:p>
            <a:pPr defTabSz="457200"/>
            <a:r>
              <a:rPr lang="fr-FR" sz="4000" i="1" dirty="0">
                <a:solidFill>
                  <a:prstClr val="black"/>
                </a:solidFill>
              </a:rPr>
              <a:t>              pose des additions. </a:t>
            </a:r>
            <a:endParaRPr lang="fr-FR" sz="4000" i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9051D84-DD8F-DAC1-BBE7-5D316744F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071" y="1727605"/>
            <a:ext cx="4573526" cy="70788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80EAD31-A895-D812-1CEA-8AC07C43D232}"/>
              </a:ext>
            </a:extLst>
          </p:cNvPr>
          <p:cNvSpPr txBox="1"/>
          <p:nvPr/>
        </p:nvSpPr>
        <p:spPr>
          <a:xfrm>
            <a:off x="1532408" y="718908"/>
            <a:ext cx="870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Indique le nombre (singulier ou pluriel) du groupe sujet puis choisis le bon groupe verbal.</a:t>
            </a:r>
          </a:p>
        </p:txBody>
      </p:sp>
    </p:spTree>
    <p:extLst>
      <p:ext uri="{BB962C8B-B14F-4D97-AF65-F5344CB8AC3E}">
        <p14:creationId xmlns:p14="http://schemas.microsoft.com/office/powerpoint/2010/main" val="219071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1C57A-3D37-1E7C-EF55-9F7026D58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3282DB5-670C-23D0-647A-EF37321470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D1D85B-6093-12E6-AECB-C0BB66C3642E}"/>
              </a:ext>
            </a:extLst>
          </p:cNvPr>
          <p:cNvSpPr txBox="1"/>
          <p:nvPr/>
        </p:nvSpPr>
        <p:spPr>
          <a:xfrm>
            <a:off x="1132403" y="2301139"/>
            <a:ext cx="8566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F7B13AF-1D7C-9957-E258-57BDA50FDF7E}"/>
              </a:ext>
            </a:extLst>
          </p:cNvPr>
          <p:cNvSpPr txBox="1"/>
          <p:nvPr/>
        </p:nvSpPr>
        <p:spPr>
          <a:xfrm>
            <a:off x="199836" y="2655083"/>
            <a:ext cx="6049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Léa et son petit frère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661B5AB-762D-8D9B-6675-8C8940559168}"/>
              </a:ext>
            </a:extLst>
          </p:cNvPr>
          <p:cNvSpPr txBox="1"/>
          <p:nvPr/>
        </p:nvSpPr>
        <p:spPr>
          <a:xfrm>
            <a:off x="4936347" y="1640302"/>
            <a:ext cx="63755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                   </a:t>
            </a:r>
            <a:r>
              <a:rPr lang="fr-FR" sz="4000" i="1" dirty="0">
                <a:solidFill>
                  <a:prstClr val="black"/>
                </a:solidFill>
                <a:latin typeface="Calibri" panose="020F0502020204030204"/>
              </a:rPr>
              <a:t>porte leur cartable</a:t>
            </a:r>
            <a:r>
              <a:rPr lang="fr-FR" sz="4000" i="1" dirty="0">
                <a:solidFill>
                  <a:prstClr val="black"/>
                </a:solidFill>
              </a:rPr>
              <a:t>.</a:t>
            </a:r>
          </a:p>
          <a:p>
            <a:pPr defTabSz="457200"/>
            <a:endParaRPr lang="fr-FR" sz="4000" i="1" dirty="0">
              <a:solidFill>
                <a:prstClr val="black"/>
              </a:solidFill>
            </a:endParaRPr>
          </a:p>
          <a:p>
            <a:pPr defTabSz="457200"/>
            <a:endParaRPr lang="fr-FR" sz="4000" i="1" dirty="0">
              <a:solidFill>
                <a:prstClr val="black"/>
              </a:solidFill>
            </a:endParaRPr>
          </a:p>
          <a:p>
            <a:pPr defTabSz="457200"/>
            <a:endParaRPr lang="fr-FR" sz="4000" i="1" dirty="0">
              <a:solidFill>
                <a:prstClr val="black"/>
              </a:solidFill>
            </a:endParaRPr>
          </a:p>
          <a:p>
            <a:pPr defTabSz="457200"/>
            <a:r>
              <a:rPr lang="fr-FR" sz="4000" i="1" dirty="0">
                <a:solidFill>
                  <a:prstClr val="black"/>
                </a:solidFill>
              </a:rPr>
              <a:t>             portent leur cartable.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CB8A62C-589B-DF21-64B5-C28FA6313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409" y="4102515"/>
            <a:ext cx="4662835" cy="70788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DE8C88F-F3B5-A563-56AA-F4588CFBAA6E}"/>
              </a:ext>
            </a:extLst>
          </p:cNvPr>
          <p:cNvSpPr txBox="1"/>
          <p:nvPr/>
        </p:nvSpPr>
        <p:spPr>
          <a:xfrm>
            <a:off x="1532408" y="718908"/>
            <a:ext cx="870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Indique le nombre (singulier ou pluriel) du groupe sujet puis choisis le bon groupe verbal.</a:t>
            </a:r>
          </a:p>
        </p:txBody>
      </p:sp>
    </p:spTree>
    <p:extLst>
      <p:ext uri="{BB962C8B-B14F-4D97-AF65-F5344CB8AC3E}">
        <p14:creationId xmlns:p14="http://schemas.microsoft.com/office/powerpoint/2010/main" val="170106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Microsoft Office PowerPoint</Application>
  <PresentationFormat>Grand écran</PresentationFormat>
  <Paragraphs>40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camille philippe</dc:creator>
  <cp:lastModifiedBy>camille philippe</cp:lastModifiedBy>
  <cp:revision>10</cp:revision>
  <dcterms:created xsi:type="dcterms:W3CDTF">2025-08-06T13:29:07Z</dcterms:created>
  <dcterms:modified xsi:type="dcterms:W3CDTF">2026-03-11T13:32:15Z</dcterms:modified>
</cp:coreProperties>
</file>