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78" r:id="rId2"/>
    <p:sldMasterId id="2147483689" r:id="rId3"/>
  </p:sldMasterIdLst>
  <p:notesMasterIdLst>
    <p:notesMasterId r:id="rId14"/>
  </p:notesMasterIdLst>
  <p:handoutMasterIdLst>
    <p:handoutMasterId r:id="rId15"/>
  </p:handoutMasterIdLst>
  <p:sldIdLst>
    <p:sldId id="271" r:id="rId4"/>
    <p:sldId id="272" r:id="rId5"/>
    <p:sldId id="273" r:id="rId6"/>
    <p:sldId id="280" r:id="rId7"/>
    <p:sldId id="277" r:id="rId8"/>
    <p:sldId id="278" r:id="rId9"/>
    <p:sldId id="279" r:id="rId10"/>
    <p:sldId id="281" r:id="rId11"/>
    <p:sldId id="282" r:id="rId12"/>
    <p:sldId id="28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260"/>
    <a:srgbClr val="00C6FF"/>
    <a:srgbClr val="FDB018"/>
    <a:srgbClr val="FFE4B8"/>
    <a:srgbClr val="00A0E4"/>
    <a:srgbClr val="FFFFFF"/>
    <a:srgbClr val="FEF1D9"/>
    <a:srgbClr val="C9E6C9"/>
    <a:srgbClr val="E4F2E1"/>
    <a:srgbClr val="48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FB15F6-7BE0-4C57-8713-F9807314EF1A}" v="7" dt="2026-02-13T15:06:11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3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CE65CE7-37EE-C4C7-00E5-7AFAAC2E9D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A0D4FF-8FDA-7830-483E-13AE6925F3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F647D-4515-4B15-AC65-AAC0CC1A933E}" type="datetimeFigureOut">
              <a:rPr lang="fr-FR" smtClean="0"/>
              <a:pPr/>
              <a:t>25/07/2026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D37CEC-B107-F4FC-381D-FBA743E311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9E2CCD3-4379-30FB-5B1B-6FDE325857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F9CB9-BC18-4D02-B6F7-EC4E325A189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4284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FEC49-731A-4F2A-85E0-03D3DC8B8665}" type="datetimeFigureOut">
              <a:rPr lang="fr-FR" smtClean="0"/>
              <a:pPr/>
              <a:t>25/07/2026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FE728-4778-44AE-BD1D-B4DF87CC78F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808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iff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, clipart, conception&#10;&#10;Description générée automatiquement">
            <a:extLst>
              <a:ext uri="{FF2B5EF4-FFF2-40B4-BE49-F238E27FC236}">
                <a16:creationId xmlns:a16="http://schemas.microsoft.com/office/drawing/2014/main" id="{BCB37845-F946-C4CA-8D4F-7D96010287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429" y="5590000"/>
            <a:ext cx="503752" cy="430546"/>
          </a:xfrm>
          <a:prstGeom prst="rect">
            <a:avLst/>
          </a:prstGeom>
        </p:spPr>
      </p:pic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566C8464-174B-0773-6281-606FF511E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017" y="4991991"/>
            <a:ext cx="2608856" cy="498752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DE539AC-7DDD-D9E4-791B-C414F2E88A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9783" y="5805273"/>
            <a:ext cx="3599721" cy="638900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Objectif du cours</a:t>
            </a:r>
          </a:p>
        </p:txBody>
      </p: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5A9F640-7194-7307-F3C4-F3743DD319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0879" y="5095735"/>
            <a:ext cx="609737" cy="35319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solidFill>
                  <a:srgbClr val="00C6FF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21179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hiff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404CB6A4-8B8B-80B8-E313-FEFA4FFF7A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017" y="4991991"/>
            <a:ext cx="2608856" cy="498752"/>
          </a:xfrm>
          <a:prstGeom prst="rect">
            <a:avLst/>
          </a:prstGeom>
        </p:spPr>
      </p:pic>
      <p:sp>
        <p:nvSpPr>
          <p:cNvPr id="3" name="Espace réservé du texte 7">
            <a:extLst>
              <a:ext uri="{FF2B5EF4-FFF2-40B4-BE49-F238E27FC236}">
                <a16:creationId xmlns:a16="http://schemas.microsoft.com/office/drawing/2014/main" id="{8F337957-E74F-381E-AC72-CEDE6A1E2C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0879" y="5095735"/>
            <a:ext cx="609737" cy="35319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solidFill>
                  <a:srgbClr val="00C6FF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4097812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3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1A4F893-3E47-333B-837E-4FA102BF5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Suite de la consigne.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8821F20-1F06-74E6-78DA-E679DE6BE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F371E01B-05AA-AD87-45A9-15833CB78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AE3DC620-007A-27CB-3221-B6D74BD03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0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écra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D37C16-66AB-E2DF-0C6F-F0A6CBAE9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4C662057-9EF7-BF16-3257-EA8189797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653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avec_én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EE0955A-4073-2171-8A52-9CDA105C6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Caractère coloré, créativité&#10;&#10;Description générée automatiquement">
            <a:extLst>
              <a:ext uri="{FF2B5EF4-FFF2-40B4-BE49-F238E27FC236}">
                <a16:creationId xmlns:a16="http://schemas.microsoft.com/office/drawing/2014/main" id="{74C4CF95-BA99-C8DD-AB7F-173C31EF47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89" y="1288754"/>
            <a:ext cx="252000" cy="34226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63F8689-847A-9041-A84E-D8FBB582A9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C9181B0-01E8-F56C-7725-9F4AA09F4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0479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écran_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A2685AF-C2DD-F723-3683-6AB413ED0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8C184023-F47F-23B4-1A65-6C7DA0DC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8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3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1E71DC3-B52C-117F-898B-3E2262BDB30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Police, jaune, Graphique, logo&#10;&#10;Le contenu généré par l’IA peut être incorrect.">
            <a:extLst>
              <a:ext uri="{FF2B5EF4-FFF2-40B4-BE49-F238E27FC236}">
                <a16:creationId xmlns:a16="http://schemas.microsoft.com/office/drawing/2014/main" id="{DE283A71-B0AA-0B8A-4D17-72FF93D977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7927" y="2973635"/>
            <a:ext cx="2948135" cy="910730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ED58FFC0-1B3C-8F2D-2E7B-72EDFF8CBC9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543444" y="456579"/>
            <a:ext cx="2057103" cy="931365"/>
            <a:chOff x="3117245" y="485940"/>
            <a:chExt cx="2909506" cy="1317295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553D9F57-DCD2-D22E-8ABB-28F2B6AF06DE}"/>
                </a:ext>
              </a:extLst>
            </p:cNvPr>
            <p:cNvSpPr/>
            <p:nvPr userDrawn="1"/>
          </p:nvSpPr>
          <p:spPr>
            <a:xfrm>
              <a:off x="3134497" y="1535502"/>
              <a:ext cx="276046" cy="2591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8" name="Image 7" descr="Une image contenant Police, Graphique, logo, symbole&#10;&#10;Le contenu généré par l’IA peut être incorrect.">
              <a:extLst>
                <a:ext uri="{FF2B5EF4-FFF2-40B4-BE49-F238E27FC236}">
                  <a16:creationId xmlns:a16="http://schemas.microsoft.com/office/drawing/2014/main" id="{2F3D837B-5E25-4F83-0AA1-26E93788E2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7245" y="485940"/>
              <a:ext cx="2909506" cy="1317295"/>
            </a:xfrm>
            <a:prstGeom prst="rect">
              <a:avLst/>
            </a:prstGeom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EC1E7D33-12CA-9E17-AA4F-CF7D706E1F5C}"/>
              </a:ext>
            </a:extLst>
          </p:cNvPr>
          <p:cNvGrpSpPr/>
          <p:nvPr userDrawn="1"/>
        </p:nvGrpSpPr>
        <p:grpSpPr>
          <a:xfrm>
            <a:off x="5757189" y="417215"/>
            <a:ext cx="1026542" cy="964630"/>
            <a:chOff x="5728756" y="434932"/>
            <a:chExt cx="1018461" cy="93136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4707F5E7-BFD7-771D-8924-11624FB3B9C9}"/>
                </a:ext>
              </a:extLst>
            </p:cNvPr>
            <p:cNvSpPr/>
            <p:nvPr userDrawn="1"/>
          </p:nvSpPr>
          <p:spPr>
            <a:xfrm>
              <a:off x="5763941" y="490137"/>
              <a:ext cx="948089" cy="82095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" name="Image 3" descr="Une image contenant Police, symbole, Graphique, logo&#10;&#10;Le contenu généré par l’IA peut être incorrect.">
              <a:extLst>
                <a:ext uri="{FF2B5EF4-FFF2-40B4-BE49-F238E27FC236}">
                  <a16:creationId xmlns:a16="http://schemas.microsoft.com/office/drawing/2014/main" id="{C091460B-6DDF-0371-AF5A-59C226E14E89}"/>
                </a:ext>
              </a:extLst>
            </p:cNvPr>
            <p:cNvPicPr/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8756" y="434932"/>
              <a:ext cx="1018461" cy="931365"/>
            </a:xfrm>
            <a:prstGeom prst="rect">
              <a:avLst/>
            </a:prstGeom>
          </p:spPr>
        </p:pic>
      </p:grpSp>
      <p:pic>
        <p:nvPicPr>
          <p:cNvPr id="9" name="Image 8" descr="Une image contenant Police, texte, Graphique, logo&#10;&#10;Le contenu généré par l’IA peut être incorrect.">
            <a:extLst>
              <a:ext uri="{FF2B5EF4-FFF2-40B4-BE49-F238E27FC236}">
                <a16:creationId xmlns:a16="http://schemas.microsoft.com/office/drawing/2014/main" id="{6175EE22-379F-8102-53F2-D3CFE13552A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37" y="6338692"/>
            <a:ext cx="1293963" cy="40821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FB35303-CB1E-D2A2-200D-7814E3DAE0B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312" y="4242104"/>
            <a:ext cx="1600483" cy="230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2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F4C2294-DF64-F9D2-CFED-8E59A3C33E66}"/>
              </a:ext>
            </a:extLst>
          </p:cNvPr>
          <p:cNvSpPr/>
          <p:nvPr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9AA19A-42F5-FCFE-9A01-B95C08F50253}"/>
              </a:ext>
            </a:extLst>
          </p:cNvPr>
          <p:cNvSpPr/>
          <p:nvPr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E43E00F-914B-7D22-5B25-F8B79A6B1ED7}"/>
              </a:ext>
            </a:extLst>
          </p:cNvPr>
          <p:cNvSpPr txBox="1"/>
          <p:nvPr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55B3C6-7ECC-977F-65F6-42C5167FCBB4}"/>
              </a:ext>
            </a:extLst>
          </p:cNvPr>
          <p:cNvSpPr/>
          <p:nvPr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3CECB52-4F5E-3AC8-34F1-EC7A360B740A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F7D6CE88-E5C2-9EDE-DBAD-29D05D3C643B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rgbClr val="FFFFFF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6DC919C-A199-CEB7-031D-F000621E9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06BB29-DE4C-7D2A-A87F-250E79441D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71D2540-C6C0-AE5C-74B6-5676EEE3801F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CE1</a:t>
            </a:r>
          </a:p>
        </p:txBody>
      </p:sp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7A2CD750-B551-6D09-DEDF-498AB45D55F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E5C3D4-B783-8D36-00B1-A3480E729E4F}"/>
              </a:ext>
            </a:extLst>
          </p:cNvPr>
          <p:cNvSpPr/>
          <p:nvPr userDrawn="1"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9D8688-AC2B-C293-9638-C2E36852196C}"/>
              </a:ext>
            </a:extLst>
          </p:cNvPr>
          <p:cNvSpPr/>
          <p:nvPr userDrawn="1"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543BED-C575-DB9C-D64A-018C38411713}"/>
              </a:ext>
            </a:extLst>
          </p:cNvPr>
          <p:cNvSpPr/>
          <p:nvPr userDrawn="1"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>
            <a:extLst>
              <a:ext uri="{FF2B5EF4-FFF2-40B4-BE49-F238E27FC236}">
                <a16:creationId xmlns:a16="http://schemas.microsoft.com/office/drawing/2014/main" id="{710F6E35-89D1-B286-05ED-67F318D212E4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chemeClr val="bg1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F30342F5-205D-ABBA-164B-E3DD15B470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685" y="163222"/>
            <a:ext cx="1919368" cy="775546"/>
          </a:xfrm>
          <a:prstGeom prst="rect">
            <a:avLst/>
          </a:prstGeom>
        </p:spPr>
      </p:pic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B90C86BC-8108-1901-C783-7056E012489E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B31B1E3C-B03A-2E21-EC8E-3BE574EAF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B8265E-2C4C-8025-0608-EFF0672B21F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981984B-775A-DD35-E3C6-BBFBC06DD19C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84465C-06EA-4A73-1E7A-05535063D485}"/>
              </a:ext>
            </a:extLst>
          </p:cNvPr>
          <p:cNvSpPr txBox="1"/>
          <p:nvPr userDrawn="1"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pic>
        <p:nvPicPr>
          <p:cNvPr id="4" name="Image 3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A480D3A5-4CEB-482D-28E5-A943D3A7338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41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FF87761-17F6-A5DD-12A5-C76AB21E8E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9783" y="5805272"/>
            <a:ext cx="3308284" cy="646327"/>
          </a:xfrm>
        </p:spPr>
        <p:txBody>
          <a:bodyPr/>
          <a:lstStyle/>
          <a:p>
            <a:pPr marL="0"/>
            <a:r>
              <a:rPr lang="fr-FR" dirty="0"/>
              <a:t>J’identifie les deux pattes </a:t>
            </a:r>
            <a:br>
              <a:rPr lang="fr-FR" dirty="0"/>
            </a:br>
            <a:r>
              <a:rPr lang="fr-FR" dirty="0"/>
              <a:t>de la phrase.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75E55335-4898-CCC2-18CE-BFC74AF67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526258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prstClr val="black"/>
                </a:solidFill>
              </a:rPr>
              <a:t>La maitresse lit une histoire aux élèves.</a:t>
            </a:r>
            <a:r>
              <a:rPr lang="fr-FR" dirty="0"/>
              <a:t> 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C96CB28-70B2-4D2C-974D-AFDB7DCEDC1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4143" y="3051153"/>
            <a:ext cx="1468192" cy="8500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157A0B1-EC1B-4CF0-85BD-F3AA1D0519DF}"/>
              </a:ext>
            </a:extLst>
          </p:cNvPr>
          <p:cNvSpPr txBox="1"/>
          <p:nvPr/>
        </p:nvSpPr>
        <p:spPr>
          <a:xfrm>
            <a:off x="638247" y="3152991"/>
            <a:ext cx="1690086" cy="646331"/>
          </a:xfrm>
          <a:prstGeom prst="rect">
            <a:avLst/>
          </a:prstGeom>
          <a:noFill/>
          <a:ln w="12700">
            <a:solidFill>
              <a:srgbClr val="ED126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De qui, de quoi parle-t-on ?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31269-5C98-4D92-A68E-166D4A0315A9}"/>
              </a:ext>
            </a:extLst>
          </p:cNvPr>
          <p:cNvSpPr/>
          <p:nvPr/>
        </p:nvSpPr>
        <p:spPr>
          <a:xfrm>
            <a:off x="3676826" y="3193568"/>
            <a:ext cx="2685735" cy="470079"/>
          </a:xfrm>
          <a:prstGeom prst="rect">
            <a:avLst/>
          </a:prstGeom>
          <a:noFill/>
          <a:ln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9B11F9F-1901-4C4C-8FF8-F589F2AD3C6A}"/>
              </a:ext>
            </a:extLst>
          </p:cNvPr>
          <p:cNvSpPr txBox="1"/>
          <p:nvPr/>
        </p:nvSpPr>
        <p:spPr>
          <a:xfrm>
            <a:off x="3693609" y="3228550"/>
            <a:ext cx="2743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0070C0"/>
                </a:solidFill>
              </a:rPr>
              <a:t>Qu’est-ce qu’on en dit ?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2931531" y="2454308"/>
            <a:ext cx="3562402" cy="407427"/>
          </a:xfrm>
          <a:prstGeom prst="rect">
            <a:avLst/>
          </a:prstGeom>
          <a:noFill/>
          <a:ln w="28575"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1066800" y="2454306"/>
            <a:ext cx="1811867" cy="407427"/>
          </a:xfrm>
          <a:prstGeom prst="rect">
            <a:avLst/>
          </a:prstGeom>
          <a:noFill/>
          <a:ln w="28575"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CF3699-CA69-41D1-94CF-CFD445561859}"/>
              </a:ext>
            </a:extLst>
          </p:cNvPr>
          <p:cNvSpPr/>
          <p:nvPr/>
        </p:nvSpPr>
        <p:spPr>
          <a:xfrm>
            <a:off x="1042416" y="4967381"/>
            <a:ext cx="3672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2400" dirty="0">
                <a:solidFill>
                  <a:prstClr val="black"/>
                </a:solidFill>
              </a:rPr>
              <a:t>une histoire </a:t>
            </a:r>
            <a:r>
              <a:rPr lang="fr-FR" sz="2400" dirty="0">
                <a:solidFill>
                  <a:prstClr val="black"/>
                </a:solidFill>
                <a:sym typeface="Wingdings" panose="05000000000000000000" pitchFamily="2" charset="2"/>
              </a:rPr>
              <a:t> des histoire</a:t>
            </a:r>
            <a:r>
              <a:rPr lang="fr-FR" sz="2400" dirty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endParaRPr lang="fr-F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Aminata cherche son stylo dans sa trousse. </a:t>
            </a:r>
          </a:p>
          <a:p>
            <a:pPr>
              <a:buNone/>
            </a:pPr>
            <a:endParaRPr lang="fr-FR" dirty="0"/>
          </a:p>
          <a:p>
            <a:pPr>
              <a:buNone/>
            </a:pPr>
            <a:r>
              <a:rPr lang="fr-FR" dirty="0"/>
              <a:t> </a:t>
            </a:r>
          </a:p>
          <a:p>
            <a:pPr>
              <a:buNone/>
            </a:pPr>
            <a:r>
              <a:rPr lang="fr-FR" dirty="0"/>
              <a:t>son stylo </a:t>
            </a:r>
            <a:r>
              <a:rPr lang="fr-FR" dirty="0">
                <a:sym typeface="Wingdings" panose="05000000000000000000" pitchFamily="2" charset="2"/>
              </a:rPr>
              <a:t> ses ……………….. 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Aminata cherche son stylo dans sa trousse. 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367254-5453-4D48-A09D-743A233B074E}"/>
              </a:ext>
            </a:extLst>
          </p:cNvPr>
          <p:cNvSpPr/>
          <p:nvPr/>
        </p:nvSpPr>
        <p:spPr>
          <a:xfrm>
            <a:off x="1042416" y="3885981"/>
            <a:ext cx="4536819" cy="4894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 defTabSz="914400">
              <a:lnSpc>
                <a:spcPts val="3400"/>
              </a:lnSpc>
              <a:spcBef>
                <a:spcPts val="1000"/>
              </a:spcBef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 stylo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ses ……………….. </a:t>
            </a:r>
            <a:endParaRPr lang="fr-F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Aminata cherche son stylo dans sa trousse. 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1060398" y="2454306"/>
            <a:ext cx="1191736" cy="407427"/>
          </a:xfrm>
          <a:prstGeom prst="rect">
            <a:avLst/>
          </a:prstGeom>
          <a:noFill/>
          <a:ln w="28575"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2296531" y="2454306"/>
            <a:ext cx="4739269" cy="407427"/>
          </a:xfrm>
          <a:prstGeom prst="rect">
            <a:avLst/>
          </a:prstGeom>
          <a:noFill/>
          <a:ln w="28575"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C96CB28-70B2-4D2C-974D-AFDB7DCEDC1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5009" y="2931551"/>
            <a:ext cx="1468192" cy="85000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157A0B1-EC1B-4CF0-85BD-F3AA1D0519DF}"/>
              </a:ext>
            </a:extLst>
          </p:cNvPr>
          <p:cNvSpPr txBox="1"/>
          <p:nvPr/>
        </p:nvSpPr>
        <p:spPr>
          <a:xfrm>
            <a:off x="511247" y="3686391"/>
            <a:ext cx="1690086" cy="646331"/>
          </a:xfrm>
          <a:prstGeom prst="rect">
            <a:avLst/>
          </a:prstGeom>
          <a:noFill/>
          <a:ln w="12700">
            <a:solidFill>
              <a:srgbClr val="ED126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De qui, de quoi parle-t-on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9B11F9F-1901-4C4C-8FF8-F589F2AD3C6A}"/>
              </a:ext>
            </a:extLst>
          </p:cNvPr>
          <p:cNvSpPr txBox="1"/>
          <p:nvPr/>
        </p:nvSpPr>
        <p:spPr>
          <a:xfrm>
            <a:off x="2440542" y="3812750"/>
            <a:ext cx="2743443" cy="400110"/>
          </a:xfrm>
          <a:prstGeom prst="rect">
            <a:avLst/>
          </a:prstGeom>
          <a:noFill/>
          <a:ln w="19050">
            <a:solidFill>
              <a:srgbClr val="ED1260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0070C0"/>
                </a:solidFill>
              </a:rPr>
              <a:t>Qu’est-ce qu’on en dit ?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575DC1-6A4C-400E-AF7A-D7C9F822E551}"/>
              </a:ext>
            </a:extLst>
          </p:cNvPr>
          <p:cNvSpPr/>
          <p:nvPr/>
        </p:nvSpPr>
        <p:spPr>
          <a:xfrm>
            <a:off x="1126890" y="4895770"/>
            <a:ext cx="3445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2800" dirty="0"/>
              <a:t>son stylo </a:t>
            </a:r>
            <a:r>
              <a:rPr lang="fr-FR" sz="2800" dirty="0">
                <a:sym typeface="Wingdings" panose="05000000000000000000" pitchFamily="2" charset="2"/>
              </a:rPr>
              <a:t> ses stylo</a:t>
            </a:r>
            <a:r>
              <a:rPr lang="fr-FR" sz="2800" dirty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  <a:r>
              <a:rPr lang="fr-FR" sz="2800" dirty="0">
                <a:sym typeface="Wingdings" panose="05000000000000000000" pitchFamily="2" charset="2"/>
              </a:rPr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Les cartables sont posés dans le couloir. </a:t>
            </a:r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/>
          </a:p>
          <a:p>
            <a:pPr>
              <a:buNone/>
            </a:pPr>
            <a:r>
              <a:rPr lang="fr-FR" dirty="0"/>
              <a:t>les cartables </a:t>
            </a:r>
            <a:r>
              <a:rPr lang="fr-FR" dirty="0">
                <a:sym typeface="Wingdings" panose="05000000000000000000" pitchFamily="2" charset="2"/>
              </a:rPr>
              <a:t> le ………………………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Les cartables sont posés dans le couloir.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040B65-7350-4491-B014-4C55720E4B18}"/>
              </a:ext>
            </a:extLst>
          </p:cNvPr>
          <p:cNvSpPr/>
          <p:nvPr/>
        </p:nvSpPr>
        <p:spPr>
          <a:xfrm>
            <a:off x="1149992" y="4606969"/>
            <a:ext cx="4384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2400" dirty="0"/>
              <a:t>les cartables </a:t>
            </a:r>
            <a:r>
              <a:rPr lang="fr-FR" sz="2400" dirty="0">
                <a:sym typeface="Wingdings" panose="05000000000000000000" pitchFamily="2" charset="2"/>
              </a:rPr>
              <a:t> le ………………………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Les cartables sont posés dans le couloir.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C96CB28-70B2-4D2C-974D-AFDB7DCEDC1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6209" y="2948484"/>
            <a:ext cx="1468192" cy="8500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157A0B1-EC1B-4CF0-85BD-F3AA1D0519DF}"/>
              </a:ext>
            </a:extLst>
          </p:cNvPr>
          <p:cNvSpPr txBox="1"/>
          <p:nvPr/>
        </p:nvSpPr>
        <p:spPr>
          <a:xfrm>
            <a:off x="638247" y="3152991"/>
            <a:ext cx="1690086" cy="646331"/>
          </a:xfrm>
          <a:prstGeom prst="rect">
            <a:avLst/>
          </a:prstGeom>
          <a:noFill/>
          <a:ln w="12700">
            <a:solidFill>
              <a:srgbClr val="ED1260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De qui, de quoi parle-t-on ?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31269-5C98-4D92-A68E-166D4A0315A9}"/>
              </a:ext>
            </a:extLst>
          </p:cNvPr>
          <p:cNvSpPr/>
          <p:nvPr/>
        </p:nvSpPr>
        <p:spPr>
          <a:xfrm>
            <a:off x="3676826" y="3193568"/>
            <a:ext cx="2685735" cy="470079"/>
          </a:xfrm>
          <a:prstGeom prst="rect">
            <a:avLst/>
          </a:prstGeom>
          <a:noFill/>
          <a:ln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9B11F9F-1901-4C4C-8FF8-F589F2AD3C6A}"/>
              </a:ext>
            </a:extLst>
          </p:cNvPr>
          <p:cNvSpPr txBox="1"/>
          <p:nvPr/>
        </p:nvSpPr>
        <p:spPr>
          <a:xfrm>
            <a:off x="3693609" y="3228550"/>
            <a:ext cx="2743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0070C0"/>
                </a:solidFill>
              </a:rPr>
              <a:t>Qu’est-ce qu’on en dit ?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2999265" y="2454307"/>
            <a:ext cx="3621668" cy="407427"/>
          </a:xfrm>
          <a:prstGeom prst="rect">
            <a:avLst/>
          </a:prstGeom>
          <a:noFill/>
          <a:ln w="28575"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1092199" y="2454306"/>
            <a:ext cx="1871133" cy="407427"/>
          </a:xfrm>
          <a:prstGeom prst="rect">
            <a:avLst/>
          </a:prstGeom>
          <a:noFill/>
          <a:ln w="28575">
            <a:solidFill>
              <a:srgbClr val="ED12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754D49-E820-4290-A6D9-65CC3075C66E}"/>
              </a:ext>
            </a:extLst>
          </p:cNvPr>
          <p:cNvSpPr/>
          <p:nvPr/>
        </p:nvSpPr>
        <p:spPr>
          <a:xfrm>
            <a:off x="1092199" y="4898525"/>
            <a:ext cx="3480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2400" dirty="0"/>
              <a:t>les cartables </a:t>
            </a:r>
            <a:r>
              <a:rPr lang="fr-FR" sz="2400" dirty="0">
                <a:sym typeface="Wingdings" panose="05000000000000000000" pitchFamily="2" charset="2"/>
              </a:rPr>
              <a:t> le cartable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prstClr val="black"/>
                </a:solidFill>
              </a:rPr>
              <a:t>La maitresse lit une histoire aux élèves.</a:t>
            </a:r>
            <a:r>
              <a:rPr lang="fr-FR" dirty="0"/>
              <a:t> </a:t>
            </a:r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/>
          </a:p>
          <a:p>
            <a:pPr>
              <a:buNone/>
            </a:pPr>
            <a:r>
              <a:rPr lang="fr-FR" dirty="0">
                <a:solidFill>
                  <a:prstClr val="black"/>
                </a:solidFill>
              </a:rPr>
              <a:t>une histoire </a:t>
            </a:r>
            <a:r>
              <a:rPr lang="fr-FR" dirty="0">
                <a:solidFill>
                  <a:prstClr val="black"/>
                </a:solidFill>
                <a:sym typeface="Wingdings" panose="05000000000000000000" pitchFamily="2" charset="2"/>
              </a:rPr>
              <a:t> des …………………..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les deux pattes de la phrase.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prstClr val="black"/>
                </a:solidFill>
              </a:rPr>
              <a:t>La maitresse lit une histoire aux élèves.</a:t>
            </a:r>
            <a:r>
              <a:rPr lang="fr-FR" dirty="0"/>
              <a:t> 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0110205-D17E-4F37-B3F9-69D304B06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16" y="4130728"/>
            <a:ext cx="5291787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theme/theme1.xml><?xml version="1.0" encoding="utf-8"?>
<a:theme xmlns:a="http://schemas.openxmlformats.org/drawingml/2006/main" name="1 TITR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 EXERCIC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 CORRECTION EX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APPS41_masqueV3</Template>
  <TotalTime>4367</TotalTime>
  <Words>249</Words>
  <Application>Microsoft Office PowerPoint</Application>
  <PresentationFormat>Affichage à l'écran (4:3)</PresentationFormat>
  <Paragraphs>60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Aptos</vt:lpstr>
      <vt:lpstr>Arial</vt:lpstr>
      <vt:lpstr>Arial Black</vt:lpstr>
      <vt:lpstr>Calibri</vt:lpstr>
      <vt:lpstr>Wingdings</vt:lpstr>
      <vt:lpstr>1 TITRE</vt:lpstr>
      <vt:lpstr>2 EXERCICES</vt:lpstr>
      <vt:lpstr>3 CORRECTION EXO</vt:lpstr>
      <vt:lpstr>Présentation PowerPoint</vt:lpstr>
      <vt:lpstr>Indique les deux pattes de la phrase.</vt:lpstr>
      <vt:lpstr>Indique les deux pattes de la phrase.</vt:lpstr>
      <vt:lpstr>Indique les deux pattes de la phrase.</vt:lpstr>
      <vt:lpstr>Indique les deux pattes de la phrase.</vt:lpstr>
      <vt:lpstr>Indique les deux pattes de la phrase.</vt:lpstr>
      <vt:lpstr>Indique les deux pattes de la phrase.</vt:lpstr>
      <vt:lpstr>Indique les deux pattes de la phrase.</vt:lpstr>
      <vt:lpstr>Indique les deux pattes de la phrase.</vt:lpstr>
      <vt:lpstr>Indique les deux pattes de la phrase.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Fragonard.Alice</dc:creator>
  <cp:lastModifiedBy>LE BOYER Aline</cp:lastModifiedBy>
  <cp:revision>42</cp:revision>
  <dcterms:created xsi:type="dcterms:W3CDTF">2023-05-24T12:52:04Z</dcterms:created>
  <dcterms:modified xsi:type="dcterms:W3CDTF">2026-07-25T13:07:17Z</dcterms:modified>
</cp:coreProperties>
</file>