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78" r:id="rId2"/>
    <p:sldMasterId id="2147483689" r:id="rId3"/>
  </p:sldMasterIdLst>
  <p:notesMasterIdLst>
    <p:notesMasterId r:id="rId14"/>
  </p:notesMasterIdLst>
  <p:handoutMasterIdLst>
    <p:handoutMasterId r:id="rId15"/>
  </p:handoutMasterIdLst>
  <p:sldIdLst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260"/>
    <a:srgbClr val="00C6FF"/>
    <a:srgbClr val="FDB018"/>
    <a:srgbClr val="FFE4B8"/>
    <a:srgbClr val="00A0E4"/>
    <a:srgbClr val="FFFFFF"/>
    <a:srgbClr val="FEF1D9"/>
    <a:srgbClr val="C9E6C9"/>
    <a:srgbClr val="E4F2E1"/>
    <a:srgbClr val="48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FB15F6-7BE0-4C57-8713-F9807314EF1A}" v="7" dt="2026-02-13T15:06:11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0" autoAdjust="0"/>
    <p:restoredTop sz="94660"/>
  </p:normalViewPr>
  <p:slideViewPr>
    <p:cSldViewPr snapToGrid="0">
      <p:cViewPr varScale="1">
        <p:scale>
          <a:sx n="53" d="100"/>
          <a:sy n="53" d="100"/>
        </p:scale>
        <p:origin x="53" y="71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CE65CE7-37EE-C4C7-00E5-7AFAAC2E9D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A0D4FF-8FDA-7830-483E-13AE6925F3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F647D-4515-4B15-AC65-AAC0CC1A933E}" type="datetimeFigureOut">
              <a:rPr lang="fr-FR" smtClean="0"/>
              <a:pPr/>
              <a:t>26/07/2026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CD37CEC-B107-F4FC-381D-FBA743E311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9E2CCD3-4379-30FB-5B1B-6FDE325857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F9CB9-BC18-4D02-B6F7-EC4E325A189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4284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FEC49-731A-4F2A-85E0-03D3DC8B8665}" type="datetimeFigureOut">
              <a:rPr lang="fr-FR" smtClean="0"/>
              <a:pPr/>
              <a:t>26/07/2026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FE728-4778-44AE-BD1D-B4DF87CC78F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808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iff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, clipart, conception&#10;&#10;Description générée automatiquement">
            <a:extLst>
              <a:ext uri="{FF2B5EF4-FFF2-40B4-BE49-F238E27FC236}">
                <a16:creationId xmlns:a16="http://schemas.microsoft.com/office/drawing/2014/main" id="{BCB37845-F946-C4CA-8D4F-7D96010287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3429" y="5590000"/>
            <a:ext cx="503752" cy="430546"/>
          </a:xfrm>
          <a:prstGeom prst="rect">
            <a:avLst/>
          </a:prstGeom>
        </p:spPr>
      </p:pic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566C8464-174B-0773-6281-606FF511E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DE539AC-7DDD-D9E4-791B-C414F2E88A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9783" y="5805273"/>
            <a:ext cx="3599721" cy="638900"/>
          </a:xfrm>
          <a:prstGeom prst="rect">
            <a:avLst/>
          </a:prstGeom>
        </p:spPr>
        <p:txBody>
          <a:bodyPr/>
          <a:lstStyle>
            <a:lvl1pPr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Objectif du cours</a:t>
            </a:r>
          </a:p>
        </p:txBody>
      </p: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5A9F640-7194-7307-F3C4-F3743DD319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21179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hiff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404CB6A4-8B8B-80B8-E313-FEFA4FFF7A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017" y="4991991"/>
            <a:ext cx="2608856" cy="498752"/>
          </a:xfrm>
          <a:prstGeom prst="rect">
            <a:avLst/>
          </a:prstGeom>
        </p:spPr>
      </p:pic>
      <p:sp>
        <p:nvSpPr>
          <p:cNvPr id="3" name="Espace réservé du texte 7">
            <a:extLst>
              <a:ext uri="{FF2B5EF4-FFF2-40B4-BE49-F238E27FC236}">
                <a16:creationId xmlns:a16="http://schemas.microsoft.com/office/drawing/2014/main" id="{8F337957-E74F-381E-AC72-CEDE6A1E2C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0879" y="5095735"/>
            <a:ext cx="609737" cy="353190"/>
          </a:xfrm>
          <a:prstGeom prst="rect">
            <a:avLst/>
          </a:prstGeom>
        </p:spPr>
        <p:txBody>
          <a:bodyPr/>
          <a:lstStyle>
            <a:lvl1pPr>
              <a:buNone/>
              <a:defRPr sz="2400" b="1">
                <a:solidFill>
                  <a:srgbClr val="00C6FF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097812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noncé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A4F893-3E47-333B-837E-4FA102BF56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Suite de la consigne.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8821F20-1F06-74E6-78DA-E679DE6BE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F371E01B-05AA-AD87-45A9-15833CB78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AE3DC620-007A-27CB-3221-B6D74BD03B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40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écra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9BD37C16-66AB-E2DF-0C6F-F0A6CBAE9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4C662057-9EF7-BF16-3257-EA81897979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653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avec_én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EE0955A-4073-2171-8A52-9CDA105C6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Caractère coloré, créativité&#10;&#10;Description générée automatiquement">
            <a:extLst>
              <a:ext uri="{FF2B5EF4-FFF2-40B4-BE49-F238E27FC236}">
                <a16:creationId xmlns:a16="http://schemas.microsoft.com/office/drawing/2014/main" id="{74C4CF95-BA99-C8DD-AB7F-173C31EF47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89" y="1288754"/>
            <a:ext cx="252000" cy="342269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63F8689-847A-9041-A84E-D8FBB582A9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68195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lnSpc>
                <a:spcPts val="3400"/>
              </a:lnSpc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C9181B0-01E8-F56C-7725-9F4AA09F4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0479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rrection_écran_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BA2685AF-C2DD-F723-3683-6AB413ED0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Espace réservé du numéro de diapositive 5">
            <a:extLst>
              <a:ext uri="{FF2B5EF4-FFF2-40B4-BE49-F238E27FC236}">
                <a16:creationId xmlns:a16="http://schemas.microsoft.com/office/drawing/2014/main" id="{8C184023-F47F-23B4-1A65-6C7DA0DC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8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D82E87-7DFA-3314-D3A3-AB820E76C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2416" y="1174282"/>
            <a:ext cx="7472934" cy="91857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Consigne.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A5D8AB-2E83-5968-1165-D6D52BA34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416" y="2386415"/>
            <a:ext cx="7472934" cy="348862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0977982-75FD-35FC-EF63-7DF6CEDE3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capture d’écran, Caractère coloré, Bleu électrique&#10;&#10;Description générée automatiquement">
            <a:extLst>
              <a:ext uri="{FF2B5EF4-FFF2-40B4-BE49-F238E27FC236}">
                <a16:creationId xmlns:a16="http://schemas.microsoft.com/office/drawing/2014/main" id="{9B1B6C67-89C9-DDA0-D37D-C35DDA4BE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60" y="1287483"/>
            <a:ext cx="252000" cy="33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1E71DC3-B52C-117F-898B-3E2262BDB30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Police, jaune, Graphique, logo&#10;&#10;Le contenu généré par l’IA peut être incorrect.">
            <a:extLst>
              <a:ext uri="{FF2B5EF4-FFF2-40B4-BE49-F238E27FC236}">
                <a16:creationId xmlns:a16="http://schemas.microsoft.com/office/drawing/2014/main" id="{DE283A71-B0AA-0B8A-4D17-72FF93D977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7927" y="2973635"/>
            <a:ext cx="2948135" cy="910730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ED58FFC0-1B3C-8F2D-2E7B-72EDFF8CBC9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543444" y="456579"/>
            <a:ext cx="2057103" cy="931365"/>
            <a:chOff x="3117245" y="485940"/>
            <a:chExt cx="2909506" cy="1317295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553D9F57-DCD2-D22E-8ABB-28F2B6AF06DE}"/>
                </a:ext>
              </a:extLst>
            </p:cNvPr>
            <p:cNvSpPr/>
            <p:nvPr userDrawn="1"/>
          </p:nvSpPr>
          <p:spPr>
            <a:xfrm>
              <a:off x="3134497" y="1535502"/>
              <a:ext cx="276046" cy="2591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" name="Image 7" descr="Une image contenant Police, Graphique, logo, symbole&#10;&#10;Le contenu généré par l’IA peut être incorrect.">
              <a:extLst>
                <a:ext uri="{FF2B5EF4-FFF2-40B4-BE49-F238E27FC236}">
                  <a16:creationId xmlns:a16="http://schemas.microsoft.com/office/drawing/2014/main" id="{2F3D837B-5E25-4F83-0AA1-26E93788E2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17245" y="485940"/>
              <a:ext cx="2909506" cy="1317295"/>
            </a:xfrm>
            <a:prstGeom prst="rect">
              <a:avLst/>
            </a:prstGeom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EC1E7D33-12CA-9E17-AA4F-CF7D706E1F5C}"/>
              </a:ext>
            </a:extLst>
          </p:cNvPr>
          <p:cNvGrpSpPr/>
          <p:nvPr userDrawn="1"/>
        </p:nvGrpSpPr>
        <p:grpSpPr>
          <a:xfrm>
            <a:off x="5757189" y="417215"/>
            <a:ext cx="1026542" cy="964630"/>
            <a:chOff x="5728756" y="434932"/>
            <a:chExt cx="1018461" cy="931365"/>
          </a:xfrm>
        </p:grpSpPr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4707F5E7-BFD7-771D-8924-11624FB3B9C9}"/>
                </a:ext>
              </a:extLst>
            </p:cNvPr>
            <p:cNvSpPr/>
            <p:nvPr userDrawn="1"/>
          </p:nvSpPr>
          <p:spPr>
            <a:xfrm>
              <a:off x="5763941" y="490137"/>
              <a:ext cx="948089" cy="8209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" name="Image 3" descr="Une image contenant Police, symbole, Graphique, logo&#10;&#10;Le contenu généré par l’IA peut être incorrect.">
              <a:extLst>
                <a:ext uri="{FF2B5EF4-FFF2-40B4-BE49-F238E27FC236}">
                  <a16:creationId xmlns:a16="http://schemas.microsoft.com/office/drawing/2014/main" id="{C091460B-6DDF-0371-AF5A-59C226E14E89}"/>
                </a:ext>
              </a:extLst>
            </p:cNvPr>
            <p:cNvPicPr/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8756" y="434932"/>
              <a:ext cx="1018461" cy="931365"/>
            </a:xfrm>
            <a:prstGeom prst="rect">
              <a:avLst/>
            </a:prstGeom>
          </p:spPr>
        </p:pic>
      </p:grpSp>
      <p:pic>
        <p:nvPicPr>
          <p:cNvPr id="9" name="Image 8" descr="Une image contenant Police, texte, Graphique, logo&#10;&#10;Le contenu généré par l’IA peut être incorrect.">
            <a:extLst>
              <a:ext uri="{FF2B5EF4-FFF2-40B4-BE49-F238E27FC236}">
                <a16:creationId xmlns:a16="http://schemas.microsoft.com/office/drawing/2014/main" id="{6175EE22-379F-8102-53F2-D3CFE13552A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0037" y="6338692"/>
            <a:ext cx="1293963" cy="40821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FB35303-CB1E-D2A2-200D-7814E3DAE0B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312" y="4242104"/>
            <a:ext cx="1600483" cy="230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2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C2294-DF64-F9D2-CFED-8E59A3C33E66}"/>
              </a:ext>
            </a:extLst>
          </p:cNvPr>
          <p:cNvSpPr/>
          <p:nvPr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9AA19A-42F5-FCFE-9A01-B95C08F50253}"/>
              </a:ext>
            </a:extLst>
          </p:cNvPr>
          <p:cNvSpPr/>
          <p:nvPr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E43E00F-914B-7D22-5B25-F8B79A6B1ED7}"/>
              </a:ext>
            </a:extLst>
          </p:cNvPr>
          <p:cNvSpPr txBox="1"/>
          <p:nvPr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55B3C6-7ECC-977F-65F6-42C5167FCBB4}"/>
              </a:ext>
            </a:extLst>
          </p:cNvPr>
          <p:cNvSpPr/>
          <p:nvPr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3CECB52-4F5E-3AC8-34F1-EC7A360B740A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F7D6CE88-E5C2-9EDE-DBAD-29D05D3C643B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rgbClr val="FFFFFF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A6DC919C-A199-CEB7-031D-F000621E9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06BB29-DE4C-7D2A-A87F-250E79441D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71D2540-C6C0-AE5C-74B6-5676EEE3801F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pic>
        <p:nvPicPr>
          <p:cNvPr id="3" name="Image 2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7A2CD750-B551-6D09-DEDF-498AB45D55F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E5C3D4-B783-8D36-00B1-A3480E729E4F}"/>
              </a:ext>
            </a:extLst>
          </p:cNvPr>
          <p:cNvSpPr/>
          <p:nvPr userDrawn="1"/>
        </p:nvSpPr>
        <p:spPr>
          <a:xfrm>
            <a:off x="0" y="0"/>
            <a:ext cx="9144000" cy="47525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9D8688-AC2B-C293-9638-C2E36852196C}"/>
              </a:ext>
            </a:extLst>
          </p:cNvPr>
          <p:cNvSpPr/>
          <p:nvPr userDrawn="1"/>
        </p:nvSpPr>
        <p:spPr>
          <a:xfrm>
            <a:off x="0" y="6500150"/>
            <a:ext cx="9144000" cy="365125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543BED-C575-DB9C-D64A-018C38411713}"/>
              </a:ext>
            </a:extLst>
          </p:cNvPr>
          <p:cNvSpPr/>
          <p:nvPr userDrawn="1"/>
        </p:nvSpPr>
        <p:spPr>
          <a:xfrm>
            <a:off x="238633" y="-11984"/>
            <a:ext cx="793007" cy="487237"/>
          </a:xfrm>
          <a:prstGeom prst="rect">
            <a:avLst/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Organigramme : Connecteur 21">
            <a:extLst>
              <a:ext uri="{FF2B5EF4-FFF2-40B4-BE49-F238E27FC236}">
                <a16:creationId xmlns:a16="http://schemas.microsoft.com/office/drawing/2014/main" id="{710F6E35-89D1-B286-05ED-67F318D212E4}"/>
              </a:ext>
            </a:extLst>
          </p:cNvPr>
          <p:cNvSpPr/>
          <p:nvPr userDrawn="1"/>
        </p:nvSpPr>
        <p:spPr>
          <a:xfrm>
            <a:off x="8136764" y="6141537"/>
            <a:ext cx="485775" cy="469645"/>
          </a:xfrm>
          <a:prstGeom prst="flowChartConnector">
            <a:avLst/>
          </a:prstGeom>
          <a:solidFill>
            <a:schemeClr val="bg1"/>
          </a:solidFill>
          <a:ln w="19050">
            <a:solidFill>
              <a:srgbClr val="FDB01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5" name="Image 14" descr="Une image contenant Police, Graphique, texte, logo&#10;&#10;Description générée automatiquement">
            <a:extLst>
              <a:ext uri="{FF2B5EF4-FFF2-40B4-BE49-F238E27FC236}">
                <a16:creationId xmlns:a16="http://schemas.microsoft.com/office/drawing/2014/main" id="{F30342F5-205D-ABBA-164B-E3DD15B470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85" y="163222"/>
            <a:ext cx="1919368" cy="775546"/>
          </a:xfrm>
          <a:prstGeom prst="rect">
            <a:avLst/>
          </a:prstGeom>
        </p:spPr>
      </p:pic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B90C86BC-8108-1901-C783-7056E012489E}"/>
              </a:ext>
            </a:extLst>
          </p:cNvPr>
          <p:cNvSpPr/>
          <p:nvPr userDrawn="1"/>
        </p:nvSpPr>
        <p:spPr>
          <a:xfrm rot="5400000">
            <a:off x="224345" y="93978"/>
            <a:ext cx="815094" cy="786520"/>
          </a:xfrm>
          <a:prstGeom prst="roundRect">
            <a:avLst>
              <a:gd name="adj" fmla="val 50000"/>
            </a:avLst>
          </a:prstGeom>
          <a:solidFill>
            <a:srgbClr val="FFE4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B31B1E3C-B03A-2E21-EC8E-3BE574EAF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43338" y="6185170"/>
            <a:ext cx="461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A4A1982-292A-4A95-BFBD-5430A3043A69}" type="slidenum">
              <a:rPr lang="fr-FR" smtClean="0"/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B8265E-2C4C-8025-0608-EFF0672B21F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1" y="5268"/>
            <a:ext cx="558942" cy="80347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981984B-775A-DD35-E3C6-BBFBC06DD19C}"/>
              </a:ext>
            </a:extLst>
          </p:cNvPr>
          <p:cNvSpPr txBox="1"/>
          <p:nvPr userDrawn="1"/>
        </p:nvSpPr>
        <p:spPr>
          <a:xfrm>
            <a:off x="165968" y="6611181"/>
            <a:ext cx="710986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MHF CE1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84465C-06EA-4A73-1E7A-05535063D485}"/>
              </a:ext>
            </a:extLst>
          </p:cNvPr>
          <p:cNvSpPr txBox="1"/>
          <p:nvPr userDrawn="1"/>
        </p:nvSpPr>
        <p:spPr>
          <a:xfrm>
            <a:off x="7653702" y="6611182"/>
            <a:ext cx="1452172" cy="233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Éditions Nathan 2026.</a:t>
            </a:r>
          </a:p>
        </p:txBody>
      </p:sp>
      <p:pic>
        <p:nvPicPr>
          <p:cNvPr id="4" name="Image 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A480D3A5-4CEB-482D-28E5-A943D3A7338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1979" y="79691"/>
            <a:ext cx="1530010" cy="29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41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hf hdr="0" ft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ts val="34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34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6FF87761-17F6-A5DD-12A5-C76AB21E8E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59783" y="5805272"/>
            <a:ext cx="3773950" cy="671728"/>
          </a:xfrm>
        </p:spPr>
        <p:txBody>
          <a:bodyPr/>
          <a:lstStyle/>
          <a:p>
            <a:pPr marL="0"/>
            <a:r>
              <a:rPr lang="fr-FR" dirty="0"/>
              <a:t>Je suis capable d’utiliser les marques de la personne des verbes.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75E55335-4898-CCC2-18CE-BFC74AF67F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526258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042416" y="3586219"/>
            <a:ext cx="7472934" cy="918574"/>
          </a:xfrm>
        </p:spPr>
        <p:txBody>
          <a:bodyPr/>
          <a:lstStyle/>
          <a:p>
            <a:pPr>
              <a:buNone/>
            </a:pPr>
            <a:r>
              <a:rPr lang="fr-FR" dirty="0">
                <a:solidFill>
                  <a:srgbClr val="FF0000"/>
                </a:solidFill>
              </a:rPr>
              <a:t>Elles</a:t>
            </a:r>
            <a:r>
              <a:rPr lang="fr-FR" dirty="0"/>
              <a:t> </a:t>
            </a:r>
            <a:r>
              <a:rPr lang="fr-FR" u="sng" dirty="0"/>
              <a:t>aim</a:t>
            </a:r>
            <a:r>
              <a:rPr lang="fr-FR" u="sng" dirty="0">
                <a:solidFill>
                  <a:srgbClr val="FF0000"/>
                </a:solidFill>
              </a:rPr>
              <a:t>ent</a:t>
            </a:r>
            <a:r>
              <a:rPr lang="fr-FR" dirty="0"/>
              <a:t> </a:t>
            </a:r>
            <a:r>
              <a:rPr lang="fr-FR" u="sng" dirty="0"/>
              <a:t>les</a:t>
            </a:r>
            <a:r>
              <a:rPr lang="fr-FR" dirty="0"/>
              <a:t> </a:t>
            </a:r>
            <a:r>
              <a:rPr lang="fr-FR" u="sng" dirty="0"/>
              <a:t>brocolis</a:t>
            </a:r>
            <a:r>
              <a:rPr lang="fr-FR" dirty="0"/>
              <a:t>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7FD678B-D702-414D-AA79-3EF374B42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078" y="4045506"/>
            <a:ext cx="582065" cy="635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A50C460-5548-448E-9345-247EC883DD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571" y="4045506"/>
            <a:ext cx="582064" cy="6220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BE51EE3-FFB3-48AD-8F6E-15C9B4CB21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805" y="4066411"/>
            <a:ext cx="582065" cy="60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217" y="3448992"/>
            <a:ext cx="7472934" cy="777699"/>
          </a:xfrm>
        </p:spPr>
        <p:txBody>
          <a:bodyPr/>
          <a:lstStyle/>
          <a:p>
            <a:pPr>
              <a:buNone/>
            </a:pPr>
            <a:r>
              <a:rPr lang="fr-FR" u="sng" dirty="0"/>
              <a:t>La</a:t>
            </a:r>
            <a:r>
              <a:rPr lang="fr-FR" dirty="0"/>
              <a:t> </a:t>
            </a:r>
            <a:r>
              <a:rPr lang="fr-FR" u="sng" dirty="0"/>
              <a:t>banane</a:t>
            </a:r>
            <a:r>
              <a:rPr lang="fr-FR" dirty="0"/>
              <a:t> </a:t>
            </a:r>
            <a:r>
              <a:rPr lang="fr-FR" u="sng" dirty="0"/>
              <a:t>tombe</a:t>
            </a:r>
            <a:r>
              <a:rPr lang="fr-FR" dirty="0"/>
              <a:t> au sol.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227775" y="3614677"/>
            <a:ext cx="7472934" cy="1042585"/>
          </a:xfrm>
        </p:spPr>
        <p:txBody>
          <a:bodyPr/>
          <a:lstStyle/>
          <a:p>
            <a:pPr>
              <a:buNone/>
            </a:pPr>
            <a:r>
              <a:rPr lang="fr-FR" u="sng" dirty="0"/>
              <a:t>La</a:t>
            </a:r>
            <a:r>
              <a:rPr lang="fr-FR" dirty="0"/>
              <a:t> </a:t>
            </a:r>
            <a:r>
              <a:rPr lang="fr-FR" u="sng" dirty="0"/>
              <a:t>banane</a:t>
            </a:r>
            <a:r>
              <a:rPr lang="fr-FR" dirty="0"/>
              <a:t> </a:t>
            </a:r>
            <a:r>
              <a:rPr lang="fr-FR" u="sng" dirty="0"/>
              <a:t>tombe</a:t>
            </a:r>
            <a:r>
              <a:rPr lang="fr-FR" dirty="0"/>
              <a:t> au sol.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042416" y="3304990"/>
            <a:ext cx="7472934" cy="1343756"/>
          </a:xfrm>
        </p:spPr>
        <p:txBody>
          <a:bodyPr/>
          <a:lstStyle/>
          <a:p>
            <a:pPr>
              <a:buNone/>
            </a:pPr>
            <a:r>
              <a:rPr lang="fr-FR" u="sng" dirty="0">
                <a:solidFill>
                  <a:srgbClr val="FF0000"/>
                </a:solidFill>
              </a:rPr>
              <a:t>Les</a:t>
            </a:r>
            <a:r>
              <a:rPr lang="fr-FR" dirty="0"/>
              <a:t> </a:t>
            </a:r>
            <a:r>
              <a:rPr lang="fr-FR" u="sng" dirty="0"/>
              <a:t>banane</a:t>
            </a:r>
            <a:r>
              <a:rPr lang="fr-FR" u="sng" dirty="0">
                <a:solidFill>
                  <a:srgbClr val="FF0000"/>
                </a:solidFill>
              </a:rPr>
              <a:t>s</a:t>
            </a:r>
            <a:r>
              <a:rPr lang="fr-FR" dirty="0"/>
              <a:t> </a:t>
            </a:r>
            <a:r>
              <a:rPr lang="fr-FR" u="sng" dirty="0"/>
              <a:t>tomb</a:t>
            </a:r>
            <a:r>
              <a:rPr lang="fr-FR" u="sng" dirty="0">
                <a:solidFill>
                  <a:srgbClr val="FF0000"/>
                </a:solidFill>
              </a:rPr>
              <a:t>ent</a:t>
            </a:r>
            <a:r>
              <a:rPr lang="fr-FR" dirty="0"/>
              <a:t> au sol.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4EEB828-7CD9-43B1-A159-003055987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" y="3817209"/>
            <a:ext cx="653684" cy="6985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635486E-C44B-41FA-8076-E72272B055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149" y="3814257"/>
            <a:ext cx="679280" cy="70149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65FA64F-1CB4-4DEA-ACD0-94FA8729CE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976" y="3774412"/>
            <a:ext cx="679281" cy="7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217" y="3096532"/>
            <a:ext cx="7472934" cy="1042585"/>
          </a:xfrm>
        </p:spPr>
        <p:txBody>
          <a:bodyPr/>
          <a:lstStyle/>
          <a:p>
            <a:pPr>
              <a:buNone/>
            </a:pPr>
            <a:r>
              <a:rPr lang="fr-FR" dirty="0"/>
              <a:t>Ils </a:t>
            </a:r>
            <a:r>
              <a:rPr lang="fr-FR" u="sng" dirty="0"/>
              <a:t>récitent</a:t>
            </a:r>
            <a:r>
              <a:rPr lang="fr-FR" dirty="0"/>
              <a:t> </a:t>
            </a:r>
            <a:r>
              <a:rPr lang="fr-FR" u="sng" dirty="0"/>
              <a:t>le</a:t>
            </a:r>
            <a:r>
              <a:rPr lang="fr-FR" dirty="0"/>
              <a:t> </a:t>
            </a:r>
            <a:r>
              <a:rPr lang="fr-FR" u="sng" dirty="0"/>
              <a:t>poème</a:t>
            </a:r>
            <a:r>
              <a:rPr lang="fr-FR" dirty="0"/>
              <a:t>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132356" y="3395704"/>
            <a:ext cx="7472934" cy="918574"/>
          </a:xfrm>
        </p:spPr>
        <p:txBody>
          <a:bodyPr/>
          <a:lstStyle/>
          <a:p>
            <a:pPr>
              <a:buNone/>
            </a:pPr>
            <a:r>
              <a:rPr lang="fr-FR" dirty="0"/>
              <a:t>Ils </a:t>
            </a:r>
            <a:r>
              <a:rPr lang="fr-FR" u="sng" dirty="0"/>
              <a:t>récitent</a:t>
            </a:r>
            <a:r>
              <a:rPr lang="fr-FR" dirty="0"/>
              <a:t> </a:t>
            </a:r>
            <a:r>
              <a:rPr lang="fr-FR" u="sng" dirty="0"/>
              <a:t>le</a:t>
            </a:r>
            <a:r>
              <a:rPr lang="fr-FR" dirty="0"/>
              <a:t> </a:t>
            </a:r>
            <a:r>
              <a:rPr lang="fr-FR" u="sng" dirty="0"/>
              <a:t>poème</a:t>
            </a:r>
            <a:r>
              <a:rPr lang="fr-FR" dirty="0"/>
              <a:t>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132356" y="3304989"/>
            <a:ext cx="7472934" cy="748671"/>
          </a:xfrm>
        </p:spPr>
        <p:txBody>
          <a:bodyPr/>
          <a:lstStyle/>
          <a:p>
            <a:pPr>
              <a:buNone/>
            </a:pPr>
            <a:r>
              <a:rPr lang="fr-FR" dirty="0">
                <a:solidFill>
                  <a:srgbClr val="FF0000"/>
                </a:solidFill>
              </a:rPr>
              <a:t>Il</a:t>
            </a:r>
            <a:r>
              <a:rPr lang="fr-FR" dirty="0"/>
              <a:t> </a:t>
            </a:r>
            <a:r>
              <a:rPr lang="fr-FR" u="sng" dirty="0"/>
              <a:t>récit</a:t>
            </a:r>
            <a:r>
              <a:rPr lang="fr-FR" u="sng" dirty="0">
                <a:solidFill>
                  <a:srgbClr val="FF0000"/>
                </a:solidFill>
              </a:rPr>
              <a:t>e</a:t>
            </a:r>
            <a:r>
              <a:rPr lang="fr-FR" dirty="0"/>
              <a:t> </a:t>
            </a:r>
            <a:r>
              <a:rPr lang="fr-FR" u="sng" dirty="0"/>
              <a:t>le</a:t>
            </a:r>
            <a:r>
              <a:rPr lang="fr-FR" dirty="0"/>
              <a:t> </a:t>
            </a:r>
            <a:r>
              <a:rPr lang="fr-FR" u="sng" dirty="0"/>
              <a:t>poème</a:t>
            </a:r>
            <a:r>
              <a:rPr lang="fr-FR" dirty="0"/>
              <a:t>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3CD59F5-F9EC-47C1-9456-5E6647D8C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26" y="3736040"/>
            <a:ext cx="582065" cy="635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CE1051-FB8F-4446-871A-71FA8D62D5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735" y="3770181"/>
            <a:ext cx="582064" cy="6220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F89FF5-2E9B-4C6D-8C5B-F949CB27B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231" y="3770181"/>
            <a:ext cx="582065" cy="60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8CC1577-0258-374E-7495-D870F1B1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B89C7E9E-EC46-67E7-188A-28B2FC7E6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217" y="3562073"/>
            <a:ext cx="7472934" cy="1042585"/>
          </a:xfrm>
        </p:spPr>
        <p:txBody>
          <a:bodyPr/>
          <a:lstStyle/>
          <a:p>
            <a:pPr>
              <a:buNone/>
            </a:pPr>
            <a:r>
              <a:rPr lang="fr-FR" dirty="0"/>
              <a:t>Elle </a:t>
            </a:r>
            <a:r>
              <a:rPr lang="fr-FR" u="sng" dirty="0"/>
              <a:t>aime</a:t>
            </a:r>
            <a:r>
              <a:rPr lang="fr-FR" dirty="0"/>
              <a:t> </a:t>
            </a:r>
            <a:r>
              <a:rPr lang="fr-FR" u="sng" dirty="0"/>
              <a:t>les</a:t>
            </a:r>
            <a:r>
              <a:rPr lang="fr-FR" dirty="0"/>
              <a:t> </a:t>
            </a:r>
            <a:r>
              <a:rPr lang="fr-FR" u="sng" dirty="0"/>
              <a:t>brocolis</a:t>
            </a:r>
            <a:r>
              <a:rPr lang="fr-FR" dirty="0"/>
              <a:t>.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1C66E9-BE05-BE67-ABED-C699F7B6B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2" name="ZoneTexte 4">
            <a:extLst>
              <a:ext uri="{FF2B5EF4-FFF2-40B4-BE49-F238E27FC236}">
                <a16:creationId xmlns:a16="http://schemas.microsoft.com/office/drawing/2014/main" id="{BB0F844F-8501-9E38-A35A-9242FC01EDEE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692128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90C29-2730-2276-CFCB-2528A5E18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9A4A1982-292A-4A95-BFBD-5430A3043A69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CE1 : Transforme</a:t>
            </a:r>
            <a:r>
              <a:rPr lang="fr-FR" dirty="0"/>
              <a:t> le verbe au pluriel ou au singulier sur ton ardoise.</a:t>
            </a:r>
            <a:br>
              <a:rPr lang="fr-FR" dirty="0"/>
            </a:br>
            <a:r>
              <a:rPr lang="fr-FR" b="1" dirty="0"/>
              <a:t>CE2 : Indique </a:t>
            </a:r>
            <a:r>
              <a:rPr lang="fr-FR" dirty="0"/>
              <a:t>la classe grammaticale des mots soulignés.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015217" y="3468575"/>
            <a:ext cx="7472934" cy="918575"/>
          </a:xfrm>
        </p:spPr>
        <p:txBody>
          <a:bodyPr/>
          <a:lstStyle/>
          <a:p>
            <a:pPr>
              <a:buNone/>
            </a:pPr>
            <a:r>
              <a:rPr lang="fr-FR" dirty="0"/>
              <a:t>Elle </a:t>
            </a:r>
            <a:r>
              <a:rPr lang="fr-FR" u="sng" dirty="0"/>
              <a:t>aime</a:t>
            </a:r>
            <a:r>
              <a:rPr lang="fr-FR" dirty="0"/>
              <a:t> </a:t>
            </a:r>
            <a:r>
              <a:rPr lang="fr-FR" u="sng" dirty="0"/>
              <a:t>les</a:t>
            </a:r>
            <a:r>
              <a:rPr lang="fr-FR" dirty="0"/>
              <a:t> </a:t>
            </a:r>
            <a:r>
              <a:rPr lang="fr-FR" u="sng" dirty="0"/>
              <a:t>brocolis</a:t>
            </a:r>
            <a:r>
              <a:rPr lang="fr-FR" dirty="0"/>
              <a:t>.</a:t>
            </a:r>
          </a:p>
        </p:txBody>
      </p:sp>
      <p:sp>
        <p:nvSpPr>
          <p:cNvPr id="3" name="ZoneTexte 4">
            <a:extLst>
              <a:ext uri="{FF2B5EF4-FFF2-40B4-BE49-F238E27FC236}">
                <a16:creationId xmlns:a16="http://schemas.microsoft.com/office/drawing/2014/main" id="{669A0181-1641-B708-42F4-DCEFC33FD1CF}"/>
              </a:ext>
            </a:extLst>
          </p:cNvPr>
          <p:cNvSpPr txBox="1"/>
          <p:nvPr/>
        </p:nvSpPr>
        <p:spPr>
          <a:xfrm>
            <a:off x="8488151" y="98615"/>
            <a:ext cx="425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solidFill>
                  <a:srgbClr val="00BFF3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227134122"/>
      </p:ext>
    </p:extLst>
  </p:cSld>
  <p:clrMapOvr>
    <a:masterClrMapping/>
  </p:clrMapOvr>
</p:sld>
</file>

<file path=ppt/theme/theme1.xml><?xml version="1.0" encoding="utf-8"?>
<a:theme xmlns:a="http://schemas.openxmlformats.org/drawingml/2006/main" name="1 TI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 EXERCIC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 CORRECTION EX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APPS41_masqueV3</Template>
  <TotalTime>4371</TotalTime>
  <Words>304</Words>
  <Application>Microsoft Office PowerPoint</Application>
  <PresentationFormat>Affichage à l'écran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Aptos</vt:lpstr>
      <vt:lpstr>Arial</vt:lpstr>
      <vt:lpstr>Arial Black</vt:lpstr>
      <vt:lpstr>Calibri</vt:lpstr>
      <vt:lpstr>1 TITRE</vt:lpstr>
      <vt:lpstr>2 EXERCICES</vt:lpstr>
      <vt:lpstr>3 CORRECTION EXO</vt:lpstr>
      <vt:lpstr>Présentation PowerPoint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  <vt:lpstr>CE1 : Transforme le verbe au pluriel ou au singulier sur ton ardoise. CE2 : Indique la classe grammaticale des mots soulignés.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Fragonard.Alice</dc:creator>
  <cp:lastModifiedBy>LE BOYER Aline</cp:lastModifiedBy>
  <cp:revision>43</cp:revision>
  <dcterms:created xsi:type="dcterms:W3CDTF">2023-05-24T12:52:04Z</dcterms:created>
  <dcterms:modified xsi:type="dcterms:W3CDTF">2026-07-26T12:20:49Z</dcterms:modified>
</cp:coreProperties>
</file>