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273" r:id="rId2"/>
    <p:sldId id="274" r:id="rId3"/>
    <p:sldId id="275" r:id="rId4"/>
    <p:sldId id="276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FF"/>
    <a:srgbClr val="CC99FF"/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88" d="100"/>
          <a:sy n="88" d="100"/>
        </p:scale>
        <p:origin x="357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FC5A53-7DEE-4FD7-B026-D7894F5F6DD6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22EF7F-3AC8-4DC5-9FBA-5C80BBCC809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07431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CC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CC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2A9424E-10D1-7C8E-E02D-85F270BD9482}"/>
              </a:ext>
            </a:extLst>
          </p:cNvPr>
          <p:cNvSpPr txBox="1"/>
          <p:nvPr/>
        </p:nvSpPr>
        <p:spPr>
          <a:xfrm>
            <a:off x="359229" y="2520990"/>
            <a:ext cx="8333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Je sais retrouver des mots de la même famille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DD75256-5890-C83C-722D-5D70EF752065}"/>
              </a:ext>
            </a:extLst>
          </p:cNvPr>
          <p:cNvSpPr txBox="1"/>
          <p:nvPr/>
        </p:nvSpPr>
        <p:spPr>
          <a:xfrm>
            <a:off x="854765" y="735496"/>
            <a:ext cx="7588526" cy="584775"/>
          </a:xfrm>
          <a:prstGeom prst="rect">
            <a:avLst/>
          </a:prstGeom>
          <a:solidFill>
            <a:srgbClr val="CC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/>
              <a:t>Donne deux mots de la même famille 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27B9DEE-A540-924B-D4BB-479CD1A2E687}"/>
              </a:ext>
            </a:extLst>
          </p:cNvPr>
          <p:cNvSpPr txBox="1"/>
          <p:nvPr/>
        </p:nvSpPr>
        <p:spPr>
          <a:xfrm>
            <a:off x="914399" y="2204358"/>
            <a:ext cx="20356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inventer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64F52D3-FF8A-4C66-8866-527AF1D73C93}"/>
              </a:ext>
            </a:extLst>
          </p:cNvPr>
          <p:cNvSpPr txBox="1"/>
          <p:nvPr/>
        </p:nvSpPr>
        <p:spPr>
          <a:xfrm>
            <a:off x="854765" y="3429000"/>
            <a:ext cx="20465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décorer</a:t>
            </a:r>
            <a:r>
              <a:rPr lang="fr-FR" dirty="0"/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B14F614-51FC-88C7-FD5B-4162AA70DEE7}"/>
              </a:ext>
            </a:extLst>
          </p:cNvPr>
          <p:cNvSpPr txBox="1"/>
          <p:nvPr/>
        </p:nvSpPr>
        <p:spPr>
          <a:xfrm>
            <a:off x="3565071" y="2342857"/>
            <a:ext cx="4664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            </a:t>
            </a:r>
            <a:r>
              <a:rPr lang="fr-FR" sz="2400" dirty="0"/>
              <a:t>une invention, un inventeur</a:t>
            </a:r>
          </a:p>
        </p:txBody>
      </p:sp>
      <p:sp>
        <p:nvSpPr>
          <p:cNvPr id="8" name="Flèche : droite 7">
            <a:extLst>
              <a:ext uri="{FF2B5EF4-FFF2-40B4-BE49-F238E27FC236}">
                <a16:creationId xmlns:a16="http://schemas.microsoft.com/office/drawing/2014/main" id="{7533DEC9-3DBF-1169-27EA-03CB9914CF48}"/>
              </a:ext>
            </a:extLst>
          </p:cNvPr>
          <p:cNvSpPr/>
          <p:nvPr/>
        </p:nvSpPr>
        <p:spPr>
          <a:xfrm>
            <a:off x="3565071" y="2477594"/>
            <a:ext cx="468086" cy="27758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EBD95545-0399-9D2B-966C-C203D5E9C7F1}"/>
              </a:ext>
            </a:extLst>
          </p:cNvPr>
          <p:cNvSpPr txBox="1"/>
          <p:nvPr/>
        </p:nvSpPr>
        <p:spPr>
          <a:xfrm>
            <a:off x="3521528" y="3443545"/>
            <a:ext cx="4664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            </a:t>
            </a:r>
            <a:r>
              <a:rPr lang="fr-FR" sz="2400" dirty="0"/>
              <a:t>une décoration, un décorateur</a:t>
            </a:r>
          </a:p>
        </p:txBody>
      </p:sp>
      <p:sp>
        <p:nvSpPr>
          <p:cNvPr id="10" name="Flèche : droite 9">
            <a:extLst>
              <a:ext uri="{FF2B5EF4-FFF2-40B4-BE49-F238E27FC236}">
                <a16:creationId xmlns:a16="http://schemas.microsoft.com/office/drawing/2014/main" id="{EB5EA531-1359-4DF5-0BBB-EFFA2A8B3493}"/>
              </a:ext>
            </a:extLst>
          </p:cNvPr>
          <p:cNvSpPr/>
          <p:nvPr/>
        </p:nvSpPr>
        <p:spPr>
          <a:xfrm>
            <a:off x="3565071" y="3587278"/>
            <a:ext cx="468086" cy="27758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53D877F-5291-019C-F767-CD34846B522F}"/>
              </a:ext>
            </a:extLst>
          </p:cNvPr>
          <p:cNvSpPr txBox="1"/>
          <p:nvPr/>
        </p:nvSpPr>
        <p:spPr>
          <a:xfrm>
            <a:off x="854765" y="4501243"/>
            <a:ext cx="20465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atterrir </a:t>
            </a:r>
            <a:r>
              <a:rPr lang="fr-FR" dirty="0"/>
              <a:t> 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429895FA-2970-8E29-1B8F-EED555A268F7}"/>
              </a:ext>
            </a:extLst>
          </p:cNvPr>
          <p:cNvSpPr txBox="1"/>
          <p:nvPr/>
        </p:nvSpPr>
        <p:spPr>
          <a:xfrm>
            <a:off x="3565071" y="4647621"/>
            <a:ext cx="4664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            </a:t>
            </a:r>
            <a:r>
              <a:rPr lang="fr-FR" sz="2400" dirty="0"/>
              <a:t>la terre, un atterrissage </a:t>
            </a:r>
          </a:p>
        </p:txBody>
      </p:sp>
      <p:sp>
        <p:nvSpPr>
          <p:cNvPr id="13" name="Flèche : droite 12">
            <a:extLst>
              <a:ext uri="{FF2B5EF4-FFF2-40B4-BE49-F238E27FC236}">
                <a16:creationId xmlns:a16="http://schemas.microsoft.com/office/drawing/2014/main" id="{094546BB-0F1E-9421-498B-0588A498FD04}"/>
              </a:ext>
            </a:extLst>
          </p:cNvPr>
          <p:cNvSpPr/>
          <p:nvPr/>
        </p:nvSpPr>
        <p:spPr>
          <a:xfrm>
            <a:off x="3565071" y="4739660"/>
            <a:ext cx="468086" cy="27758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2E445-5A23-5130-51C1-A8B360DF5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6FFA70D1-D850-AB81-4E54-1AFD259B6F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8AD0E5C-022F-37E1-A102-C521810CB8D6}"/>
              </a:ext>
            </a:extLst>
          </p:cNvPr>
          <p:cNvSpPr txBox="1"/>
          <p:nvPr/>
        </p:nvSpPr>
        <p:spPr>
          <a:xfrm>
            <a:off x="854765" y="735496"/>
            <a:ext cx="7588526" cy="584775"/>
          </a:xfrm>
          <a:prstGeom prst="rect">
            <a:avLst/>
          </a:prstGeom>
          <a:solidFill>
            <a:srgbClr val="CC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/>
              <a:t>Je retiens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3EFA6C5-C839-3B11-A4F9-E7C11EE1BF50}"/>
              </a:ext>
            </a:extLst>
          </p:cNvPr>
          <p:cNvSpPr txBox="1"/>
          <p:nvPr/>
        </p:nvSpPr>
        <p:spPr>
          <a:xfrm>
            <a:off x="930726" y="1654631"/>
            <a:ext cx="6504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Pour appartenir à la même famille, il faut :  </a:t>
            </a:r>
          </a:p>
        </p:txBody>
      </p:sp>
      <p:sp>
        <p:nvSpPr>
          <p:cNvPr id="2" name="Soleil 1">
            <a:extLst>
              <a:ext uri="{FF2B5EF4-FFF2-40B4-BE49-F238E27FC236}">
                <a16:creationId xmlns:a16="http://schemas.microsoft.com/office/drawing/2014/main" id="{352EB964-5A41-BD2E-E391-1415B90A911F}"/>
              </a:ext>
            </a:extLst>
          </p:cNvPr>
          <p:cNvSpPr/>
          <p:nvPr/>
        </p:nvSpPr>
        <p:spPr>
          <a:xfrm>
            <a:off x="6052457" y="2062843"/>
            <a:ext cx="2390834" cy="2193471"/>
          </a:xfrm>
          <a:prstGeom prst="sun">
            <a:avLst/>
          </a:prstGeom>
          <a:solidFill>
            <a:schemeClr val="accent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C915871-4766-A9BF-04C9-1955349E3AC4}"/>
              </a:ext>
            </a:extLst>
          </p:cNvPr>
          <p:cNvSpPr txBox="1"/>
          <p:nvPr/>
        </p:nvSpPr>
        <p:spPr>
          <a:xfrm>
            <a:off x="6678386" y="2732314"/>
            <a:ext cx="11212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une idée commune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847A235C-8496-33E4-A7A8-C0DA02C4E8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157" y="2177851"/>
            <a:ext cx="2197554" cy="1951836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EC143D73-9B70-C7CA-D4BC-997CD5363A66}"/>
              </a:ext>
            </a:extLst>
          </p:cNvPr>
          <p:cNvSpPr txBox="1"/>
          <p:nvPr/>
        </p:nvSpPr>
        <p:spPr>
          <a:xfrm>
            <a:off x="1502229" y="2701071"/>
            <a:ext cx="1480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/>
              <a:t>un radical commun</a:t>
            </a:r>
          </a:p>
        </p:txBody>
      </p:sp>
    </p:spTree>
    <p:extLst>
      <p:ext uri="{BB962C8B-B14F-4D97-AF65-F5344CB8AC3E}">
        <p14:creationId xmlns:p14="http://schemas.microsoft.com/office/powerpoint/2010/main" val="2769250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FFDAD3-9209-2ED5-9489-29013837D1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1256D08B-0B75-882B-798C-22A20A3499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BE102AA-781F-45EA-8EC5-6689108A6872}"/>
              </a:ext>
            </a:extLst>
          </p:cNvPr>
          <p:cNvSpPr txBox="1"/>
          <p:nvPr/>
        </p:nvSpPr>
        <p:spPr>
          <a:xfrm>
            <a:off x="854765" y="735496"/>
            <a:ext cx="7588526" cy="584775"/>
          </a:xfrm>
          <a:prstGeom prst="rect">
            <a:avLst/>
          </a:prstGeom>
          <a:solidFill>
            <a:srgbClr val="CC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/>
              <a:t>Jeu  </a:t>
            </a:r>
            <a:r>
              <a:rPr lang="fr-FR" sz="3200"/>
              <a:t>: familia</a:t>
            </a:r>
            <a:endParaRPr lang="fr-FR" sz="32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032033D-94A0-EEAE-BD6A-8F699B03D4A3}"/>
              </a:ext>
            </a:extLst>
          </p:cNvPr>
          <p:cNvSpPr txBox="1"/>
          <p:nvPr/>
        </p:nvSpPr>
        <p:spPr>
          <a:xfrm>
            <a:off x="527958" y="1420587"/>
            <a:ext cx="772885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solidFill>
                  <a:srgbClr val="CC66FF"/>
                </a:solidFill>
              </a:rPr>
              <a:t>But du jeu  </a:t>
            </a:r>
            <a:r>
              <a:rPr lang="fr-FR" sz="2800" dirty="0"/>
              <a:t>:</a:t>
            </a:r>
            <a:r>
              <a:rPr lang="fr-FR" sz="3600" dirty="0"/>
              <a:t>  </a:t>
            </a:r>
            <a:r>
              <a:rPr lang="fr-FR" sz="2400" dirty="0"/>
              <a:t>Reconstituer en premier 3 familles de mots. </a:t>
            </a:r>
          </a:p>
          <a:p>
            <a:r>
              <a:rPr lang="fr-FR" sz="2400" u="sng" dirty="0">
                <a:solidFill>
                  <a:srgbClr val="CC66FF"/>
                </a:solidFill>
              </a:rPr>
              <a:t>Nombre de joueurs </a:t>
            </a:r>
            <a:r>
              <a:rPr lang="fr-FR" sz="2400" dirty="0"/>
              <a:t>: de 2 à 4</a:t>
            </a:r>
          </a:p>
          <a:p>
            <a:r>
              <a:rPr lang="fr-FR" sz="2400" u="sng" dirty="0">
                <a:solidFill>
                  <a:srgbClr val="CC66FF"/>
                </a:solidFill>
              </a:rPr>
              <a:t>Matériel</a:t>
            </a:r>
            <a:r>
              <a:rPr lang="fr-FR" sz="2400" dirty="0"/>
              <a:t> : des cartes bleues pour les familles et cartes violettes pour le radical</a:t>
            </a:r>
          </a:p>
          <a:p>
            <a:r>
              <a:rPr lang="fr-FR" sz="2400" u="sng" dirty="0">
                <a:solidFill>
                  <a:srgbClr val="CC66FF"/>
                </a:solidFill>
              </a:rPr>
              <a:t>Déroulement : </a:t>
            </a:r>
          </a:p>
          <a:p>
            <a:r>
              <a:rPr lang="fr-FR" sz="2400" dirty="0"/>
              <a:t>1-Mélanger les cartes et en distribuer 5 à chaque joueur.</a:t>
            </a:r>
          </a:p>
          <a:p>
            <a:r>
              <a:rPr lang="fr-FR" sz="2400" dirty="0"/>
              <a:t>2-Le reste des cartes est la pioche.</a:t>
            </a:r>
          </a:p>
          <a:p>
            <a:r>
              <a:rPr lang="fr-FR" sz="2400" dirty="0"/>
              <a:t>3-Poser en 1</a:t>
            </a:r>
            <a:r>
              <a:rPr lang="fr-FR" sz="2400" baseline="30000" dirty="0"/>
              <a:t>er</a:t>
            </a:r>
            <a:r>
              <a:rPr lang="fr-FR" sz="2400" dirty="0"/>
              <a:t> une carte violette (radical)</a:t>
            </a:r>
          </a:p>
          <a:p>
            <a:r>
              <a:rPr lang="fr-FR" sz="2400" dirty="0"/>
              <a:t>4-À chaque tour de jeu, soit le joueur joue une carte famille à côté de sa carte radical. Soit, il se défausse d’une carte et pioche.</a:t>
            </a:r>
          </a:p>
          <a:p>
            <a:r>
              <a:rPr lang="fr-FR" sz="2400" dirty="0"/>
              <a:t>5- Le joueur a complété la famille remporte cette famille.</a:t>
            </a:r>
          </a:p>
        </p:txBody>
      </p:sp>
    </p:spTree>
    <p:extLst>
      <p:ext uri="{BB962C8B-B14F-4D97-AF65-F5344CB8AC3E}">
        <p14:creationId xmlns:p14="http://schemas.microsoft.com/office/powerpoint/2010/main" val="2059903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164</Words>
  <Application>Microsoft Office PowerPoint</Application>
  <PresentationFormat>Affichage à l'écran (4:3)</PresentationFormat>
  <Paragraphs>23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camille philippe</cp:lastModifiedBy>
  <cp:revision>44</cp:revision>
  <dcterms:created xsi:type="dcterms:W3CDTF">2023-02-07T14:55:57Z</dcterms:created>
  <dcterms:modified xsi:type="dcterms:W3CDTF">2026-03-08T16:49:12Z</dcterms:modified>
</cp:coreProperties>
</file>