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80" r:id="rId2"/>
    <p:sldId id="273" r:id="rId3"/>
    <p:sldId id="281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5" d="100"/>
          <a:sy n="65" d="100"/>
        </p:scale>
        <p:origin x="58" y="4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E4C1FF-B890-42D8-BF68-A65B1653D5EA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2C1944-8798-404E-86A5-3E282E31E0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4815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 3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C3D089B-0692-4769-B594-9789966817C0}"/>
              </a:ext>
            </a:extLst>
          </p:cNvPr>
          <p:cNvSpPr txBox="1"/>
          <p:nvPr/>
        </p:nvSpPr>
        <p:spPr>
          <a:xfrm>
            <a:off x="1847419" y="2847163"/>
            <a:ext cx="51864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</a:rPr>
              <a:t>Je sais identifier le groupe sujet et le groupe verbal.</a:t>
            </a:r>
          </a:p>
        </p:txBody>
      </p:sp>
    </p:spTree>
    <p:extLst>
      <p:ext uri="{BB962C8B-B14F-4D97-AF65-F5344CB8AC3E}">
        <p14:creationId xmlns:p14="http://schemas.microsoft.com/office/powerpoint/2010/main" val="2846324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4" name="Titre 7">
            <a:extLst>
              <a:ext uri="{FF2B5EF4-FFF2-40B4-BE49-F238E27FC236}">
                <a16:creationId xmlns:a16="http://schemas.microsoft.com/office/drawing/2014/main" id="{3A36E4AA-4947-4F91-B3A2-B05ECCD1D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419" y="1010159"/>
            <a:ext cx="7472934" cy="603718"/>
          </a:xfrm>
        </p:spPr>
        <p:txBody>
          <a:bodyPr>
            <a:normAutofit fontScale="90000"/>
          </a:bodyPr>
          <a:lstStyle/>
          <a:p>
            <a:r>
              <a:rPr lang="fr-FR" b="1" dirty="0"/>
              <a:t>Complète </a:t>
            </a:r>
            <a:r>
              <a:rPr lang="fr-FR" dirty="0"/>
              <a:t>le texte avec les groupes de mots.</a:t>
            </a:r>
            <a:br>
              <a:rPr lang="fr-FR" b="1" dirty="0"/>
            </a:br>
            <a:endParaRPr lang="fr-FR" dirty="0"/>
          </a:p>
        </p:txBody>
      </p:sp>
      <p:sp>
        <p:nvSpPr>
          <p:cNvPr id="6" name="Espace réservé du contenu 8">
            <a:extLst>
              <a:ext uri="{FF2B5EF4-FFF2-40B4-BE49-F238E27FC236}">
                <a16:creationId xmlns:a16="http://schemas.microsoft.com/office/drawing/2014/main" id="{99D2BD0A-8F78-4213-9DC6-EE11F7EAAF88}"/>
              </a:ext>
            </a:extLst>
          </p:cNvPr>
          <p:cNvSpPr txBox="1">
            <a:spLocks/>
          </p:cNvSpPr>
          <p:nvPr/>
        </p:nvSpPr>
        <p:spPr>
          <a:xfrm>
            <a:off x="983801" y="1785654"/>
            <a:ext cx="7472934" cy="440087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ts val="34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ts val="34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ts val="34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ts val="34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ts val="34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34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0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C’est la rentrée ! </a:t>
            </a:r>
            <a:r>
              <a:rPr kumimoji="0" lang="fr-FR" sz="2400" b="0" i="0" u="none" strike="noStrike" kern="1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……………</a:t>
            </a:r>
            <a:r>
              <a:rPr kumimoji="0" lang="fr-FR" sz="2400" b="0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vont à l’école avec leurs parents. </a:t>
            </a:r>
            <a:r>
              <a:rPr kumimoji="0" lang="fr-FR" sz="2400" b="0" i="0" u="none" strike="noStrike" kern="1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…………… </a:t>
            </a:r>
            <a:r>
              <a:rPr kumimoji="0" lang="fr-FR" sz="2400" b="0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portent chacun un nouveau cartable sur le dos. </a:t>
            </a:r>
            <a:r>
              <a:rPr kumimoji="0" lang="fr-FR" sz="2400" b="0" i="0" u="none" strike="noStrike" kern="1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……………</a:t>
            </a:r>
            <a:r>
              <a:rPr kumimoji="0" lang="fr-FR" sz="2400" b="0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préparent leur classe. </a:t>
            </a:r>
            <a:r>
              <a:rPr kumimoji="0" lang="fr-FR" sz="2400" b="0" i="0" u="none" strike="noStrike" kern="1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……………</a:t>
            </a:r>
            <a:r>
              <a:rPr kumimoji="0" lang="fr-FR" sz="2400" b="0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affiche les listes des élèves dans la cour. </a:t>
            </a:r>
            <a:r>
              <a:rPr kumimoji="0" lang="fr-FR" sz="2400" b="0" i="0" u="none" strike="noStrike" kern="1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…</a:t>
            </a:r>
            <a:r>
              <a:rPr kumimoji="0" lang="fr-FR" sz="2400" b="0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accueille les enfants. </a:t>
            </a:r>
            <a:r>
              <a:rPr kumimoji="0" lang="fr-FR" sz="2400" b="0" i="0" u="none" strike="noStrike" kern="1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……………</a:t>
            </a:r>
            <a:r>
              <a:rPr kumimoji="0" lang="fr-FR" sz="2400" b="0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disent au revoir à leurs parents. </a:t>
            </a:r>
          </a:p>
          <a:p>
            <a:pPr marL="0" marR="0" lvl="0" indent="0" algn="ctr" defTabSz="914400" rtl="0" eaLnBrk="1" fontAlgn="auto" latinLnBrk="0" hangingPunct="1">
              <a:lnSpc>
                <a:spcPts val="34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 directeur	 La maitresse des CE2	</a:t>
            </a:r>
          </a:p>
          <a:p>
            <a:pPr marL="0" marR="0" lvl="0" indent="0" algn="ctr" defTabSz="914400" rtl="0" eaLnBrk="1" fontAlgn="auto" latinLnBrk="0" hangingPunct="1">
              <a:lnSpc>
                <a:spcPts val="34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Les élèves 	Lucas et Ahmed	Ils	</a:t>
            </a:r>
          </a:p>
          <a:p>
            <a:pPr marL="0" marR="0" lvl="0" indent="0" algn="ctr" defTabSz="914400" rtl="0" eaLnBrk="1" fontAlgn="auto" latinLnBrk="0" hangingPunct="1">
              <a:lnSpc>
                <a:spcPts val="34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Les maitres et les maitresses</a:t>
            </a:r>
            <a:endParaRPr kumimoji="0" lang="fr-FR" sz="2400" b="0" i="0" u="none" strike="noStrike" kern="1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A44861C-72A7-45C0-BD07-6607006C74FD}"/>
              </a:ext>
            </a:extLst>
          </p:cNvPr>
          <p:cNvSpPr/>
          <p:nvPr/>
        </p:nvSpPr>
        <p:spPr>
          <a:xfrm>
            <a:off x="1817077" y="4548554"/>
            <a:ext cx="1875692" cy="42203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8ECD76-228A-4B66-93D2-041FCE361A32}"/>
              </a:ext>
            </a:extLst>
          </p:cNvPr>
          <p:cNvSpPr/>
          <p:nvPr/>
        </p:nvSpPr>
        <p:spPr>
          <a:xfrm>
            <a:off x="3782422" y="4548554"/>
            <a:ext cx="3298316" cy="42203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6898C53-BA84-47F6-AC0D-17F7D358CB79}"/>
              </a:ext>
            </a:extLst>
          </p:cNvPr>
          <p:cNvSpPr/>
          <p:nvPr/>
        </p:nvSpPr>
        <p:spPr>
          <a:xfrm>
            <a:off x="1711569" y="5142362"/>
            <a:ext cx="1875692" cy="42203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1F0EB40-B356-4D03-BDA5-98203F7643AC}"/>
              </a:ext>
            </a:extLst>
          </p:cNvPr>
          <p:cNvSpPr/>
          <p:nvPr/>
        </p:nvSpPr>
        <p:spPr>
          <a:xfrm>
            <a:off x="3692768" y="5142361"/>
            <a:ext cx="2403231" cy="42203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FD9D1F1-D072-4DC9-BD6A-BDDF84A39F2E}"/>
              </a:ext>
            </a:extLst>
          </p:cNvPr>
          <p:cNvSpPr/>
          <p:nvPr/>
        </p:nvSpPr>
        <p:spPr>
          <a:xfrm>
            <a:off x="6284507" y="5142360"/>
            <a:ext cx="796231" cy="42203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E6E32D9-8C50-4DB0-B0F3-123CBA15F8DF}"/>
              </a:ext>
            </a:extLst>
          </p:cNvPr>
          <p:cNvSpPr/>
          <p:nvPr/>
        </p:nvSpPr>
        <p:spPr>
          <a:xfrm>
            <a:off x="2649415" y="5635298"/>
            <a:ext cx="4243754" cy="42203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4" name="Titre 7">
            <a:extLst>
              <a:ext uri="{FF2B5EF4-FFF2-40B4-BE49-F238E27FC236}">
                <a16:creationId xmlns:a16="http://schemas.microsoft.com/office/drawing/2014/main" id="{3A36E4AA-4947-4F91-B3A2-B05ECCD1D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419" y="1010159"/>
            <a:ext cx="7472934" cy="603718"/>
          </a:xfrm>
        </p:spPr>
        <p:txBody>
          <a:bodyPr>
            <a:normAutofit fontScale="90000"/>
          </a:bodyPr>
          <a:lstStyle/>
          <a:p>
            <a:r>
              <a:rPr lang="fr-FR" b="1" dirty="0"/>
              <a:t>Complète </a:t>
            </a:r>
            <a:r>
              <a:rPr lang="fr-FR" dirty="0"/>
              <a:t>le texte avec les groupes de mots.</a:t>
            </a:r>
            <a:br>
              <a:rPr lang="fr-FR" b="1" dirty="0"/>
            </a:br>
            <a:endParaRPr lang="fr-FR" dirty="0"/>
          </a:p>
        </p:txBody>
      </p:sp>
      <p:sp>
        <p:nvSpPr>
          <p:cNvPr id="14" name="Espace réservé du contenu 8">
            <a:extLst>
              <a:ext uri="{FF2B5EF4-FFF2-40B4-BE49-F238E27FC236}">
                <a16:creationId xmlns:a16="http://schemas.microsoft.com/office/drawing/2014/main" id="{6C890D54-0608-4BC3-8559-68FEF8B86E13}"/>
              </a:ext>
            </a:extLst>
          </p:cNvPr>
          <p:cNvSpPr txBox="1">
            <a:spLocks/>
          </p:cNvSpPr>
          <p:nvPr/>
        </p:nvSpPr>
        <p:spPr>
          <a:xfrm>
            <a:off x="1042416" y="1905085"/>
            <a:ext cx="7472934" cy="441104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ts val="34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ts val="34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ts val="34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ts val="34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ts val="34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kern="100">
                <a:ea typeface="Calibri" panose="020F0502020204030204" pitchFamily="34" charset="0"/>
              </a:rPr>
              <a:t>C’est la rentrée ! </a:t>
            </a:r>
            <a:r>
              <a:rPr lang="fr-FR" kern="100">
                <a:solidFill>
                  <a:srgbClr val="ED1260"/>
                </a:solidFill>
                <a:ea typeface="Calibri" panose="020F0502020204030204" pitchFamily="34" charset="0"/>
              </a:rPr>
              <a:t>Lucas et Ahmed </a:t>
            </a:r>
            <a:r>
              <a:rPr lang="fr-FR" kern="100">
                <a:ea typeface="Calibri" panose="020F0502020204030204" pitchFamily="34" charset="0"/>
              </a:rPr>
              <a:t>vont à l’école avec leurs parents. </a:t>
            </a:r>
            <a:r>
              <a:rPr lang="fr-FR" kern="100">
                <a:solidFill>
                  <a:srgbClr val="ED1260"/>
                </a:solidFill>
                <a:ea typeface="Calibri" panose="020F0502020204030204" pitchFamily="34" charset="0"/>
              </a:rPr>
              <a:t>Ils</a:t>
            </a:r>
            <a:r>
              <a:rPr lang="fr-FR" kern="100">
                <a:solidFill>
                  <a:srgbClr val="0070C0"/>
                </a:solidFill>
                <a:ea typeface="Calibri" panose="020F0502020204030204" pitchFamily="34" charset="0"/>
              </a:rPr>
              <a:t> </a:t>
            </a:r>
            <a:r>
              <a:rPr lang="fr-FR" kern="100">
                <a:ea typeface="Calibri" panose="020F0502020204030204" pitchFamily="34" charset="0"/>
              </a:rPr>
              <a:t>portent chacun un nouveau cartable sur le dos. </a:t>
            </a:r>
            <a:r>
              <a:rPr lang="fr-FR" kern="100">
                <a:solidFill>
                  <a:srgbClr val="ED1260"/>
                </a:solidFill>
                <a:ea typeface="Calibri" panose="020F0502020204030204" pitchFamily="34" charset="0"/>
              </a:rPr>
              <a:t>Les maitres et les maitresses </a:t>
            </a:r>
            <a:r>
              <a:rPr lang="fr-FR" kern="100">
                <a:ea typeface="Calibri" panose="020F0502020204030204" pitchFamily="34" charset="0"/>
              </a:rPr>
              <a:t>préparent leur classe. </a:t>
            </a:r>
            <a:r>
              <a:rPr lang="fr-FR" kern="100">
                <a:solidFill>
                  <a:srgbClr val="ED1260"/>
                </a:solidFill>
                <a:ea typeface="Calibri" panose="020F0502020204030204" pitchFamily="34" charset="0"/>
              </a:rPr>
              <a:t>Le directeur </a:t>
            </a:r>
            <a:r>
              <a:rPr lang="fr-FR" kern="100">
                <a:ea typeface="Calibri" panose="020F0502020204030204" pitchFamily="34" charset="0"/>
              </a:rPr>
              <a:t>affiche les listes des élèves dans la cour. </a:t>
            </a:r>
            <a:r>
              <a:rPr lang="fr-FR" kern="100">
                <a:solidFill>
                  <a:srgbClr val="ED1260"/>
                </a:solidFill>
                <a:ea typeface="Calibri" panose="020F0502020204030204" pitchFamily="34" charset="0"/>
              </a:rPr>
              <a:t>La maitresse des CE2 </a:t>
            </a:r>
            <a:r>
              <a:rPr lang="fr-FR" kern="100">
                <a:ea typeface="Calibri" panose="020F0502020204030204" pitchFamily="34" charset="0"/>
              </a:rPr>
              <a:t>accueille les enfants. </a:t>
            </a:r>
            <a:r>
              <a:rPr lang="fr-FR" kern="100">
                <a:solidFill>
                  <a:srgbClr val="ED1260"/>
                </a:solidFill>
                <a:ea typeface="Calibri" panose="020F0502020204030204" pitchFamily="34" charset="0"/>
              </a:rPr>
              <a:t>Les élèves </a:t>
            </a:r>
            <a:r>
              <a:rPr lang="fr-FR" kern="100">
                <a:ea typeface="Calibri" panose="020F0502020204030204" pitchFamily="34" charset="0"/>
              </a:rPr>
              <a:t>disent au revoir à leurs parents. </a:t>
            </a:r>
            <a:endParaRPr lang="fr-FR" kern="100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39532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803</TotalTime>
  <Words>173</Words>
  <Application>Microsoft Office PowerPoint</Application>
  <PresentationFormat>Affichage à l'écran (4:3)</PresentationFormat>
  <Paragraphs>11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Thème Office</vt:lpstr>
      <vt:lpstr>Présentation PowerPoint</vt:lpstr>
      <vt:lpstr>Complète le texte avec les groupes de mots. </vt:lpstr>
      <vt:lpstr>Complète le texte avec les groupes de mots.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39</cp:revision>
  <dcterms:created xsi:type="dcterms:W3CDTF">2023-02-07T14:55:57Z</dcterms:created>
  <dcterms:modified xsi:type="dcterms:W3CDTF">2026-08-24T12:38:12Z</dcterms:modified>
</cp:coreProperties>
</file>